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74" r:id="rId4"/>
    <p:sldId id="292" r:id="rId5"/>
    <p:sldId id="273" r:id="rId6"/>
    <p:sldId id="282" r:id="rId7"/>
    <p:sldId id="289" r:id="rId8"/>
    <p:sldId id="294" r:id="rId9"/>
    <p:sldId id="258" r:id="rId10"/>
    <p:sldId id="259" r:id="rId11"/>
    <p:sldId id="275" r:id="rId12"/>
    <p:sldId id="277" r:id="rId13"/>
    <p:sldId id="284" r:id="rId14"/>
    <p:sldId id="279" r:id="rId15"/>
    <p:sldId id="280" r:id="rId16"/>
    <p:sldId id="281" r:id="rId17"/>
    <p:sldId id="286" r:id="rId18"/>
    <p:sldId id="287" r:id="rId19"/>
    <p:sldId id="288" r:id="rId20"/>
    <p:sldId id="272" r:id="rId21"/>
    <p:sldId id="268" r:id="rId22"/>
    <p:sldId id="264" r:id="rId23"/>
    <p:sldId id="267" r:id="rId24"/>
    <p:sldId id="26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6FC37-4859-4A79-8E06-CA75FE618294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C46CF-EBFD-4776-883A-7F9CF589FB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38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C46CF-EBFD-4776-883A-7F9CF589FB7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3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C46CF-EBFD-4776-883A-7F9CF589FB7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34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16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48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32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7539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70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6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51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368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3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59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8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89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8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7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9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47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9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0C47C-0FF1-44AB-8381-DEEB31E33B13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9A1C2-8E85-44D8-91B7-E14F95030A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999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4.jpeg"/><Relationship Id="rId2" Type="http://schemas.openxmlformats.org/officeDocument/2006/relationships/hyperlink" Target="http://www.google.com/url?sa=i&amp;rct=j&amp;q=&amp;esrc=s&amp;source=images&amp;cd=&amp;cad=rja&amp;uact=8&amp;ved=0ahUKEwiln_iPpZPNAhVH6xoKHSTJB1EQjRwIBw&amp;url=http://clipart.me/premium-education/schoolgirl-or-woman-taking-a-test-or-filling-out-a-form-or-survey-181980&amp;bvm=bv.123664746,d.d2s&amp;psig=AFQjCNGve1GcP55oTYUZiuibU9u0q1krXw&amp;ust=146529862894254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url?sa=i&amp;rct=j&amp;q=&amp;esrc=s&amp;source=images&amp;cd=&amp;cad=rja&amp;uact=8&amp;ved=0ahUKEwiQlKjwrpPNAhWLCMAKHR6eB2sQjRwIBw&amp;url=http://ecoursecentral.com/category/creation/&amp;psig=AFQjCNFtcUn1CGMcYZzhweLdcfsLRhBjuw&amp;ust=1465301297026129" TargetMode="External"/><Relationship Id="rId5" Type="http://schemas.openxmlformats.org/officeDocument/2006/relationships/image" Target="../media/image13.gif"/><Relationship Id="rId4" Type="http://schemas.openxmlformats.org/officeDocument/2006/relationships/hyperlink" Target="https://www.google.com/url?sa=i&amp;rct=j&amp;q=&amp;esrc=s&amp;source=images&amp;cd=&amp;cad=rja&amp;uact=8&amp;ved=0ahUKEwjIqcqzpZPNAhUEXBoKHdUcAWUQjRwIBw&amp;url=https://bhmedsoc.org/%D8%B1%D8%B3%D8%A7%D9%84%D8%AA%D9%86%D8%A7/&amp;bvm=bv.123664746,d.d2s&amp;psig=AFQjCNGve1GcP55oTYUZiuibU9u0q1krXw&amp;ust=1465298628942542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jpeg"/><Relationship Id="rId7" Type="http://schemas.openxmlformats.org/officeDocument/2006/relationships/hyperlink" Target="http://www.google.com/url?sa=i&amp;rct=j&amp;q=&amp;esrc=s&amp;source=images&amp;cd=&amp;cad=rja&amp;uact=8&amp;ved=0ahUKEwjo4LrQ6ZLNAhXLXRoKHX_YArwQjRwIBw&amp;url=http://live-av.info/electrician/electrician-humor-cartoon&amp;bvm=bv.123664746,d.d2s&amp;psig=AFQjCNFtwL0-BrSqkZbip1fLGzJmGXD9vA&amp;ust=1465282681222414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hyperlink" Target="http://www.google.com/url?sa=i&amp;rct=j&amp;q=&amp;esrc=s&amp;source=images&amp;cd=&amp;cad=rja&amp;uact=8&amp;ved=0ahUKEwj-_eqO6ZLNAhUErRoKHaAzDuAQjRwIBw&amp;url=http://www.clipartkid.com/clip-art-person-office-cliparts/&amp;psig=AFQjCNHKuoUUMWPxHBKmxQQNmBIFEqbecA&amp;ust=1465282545915214" TargetMode="Externa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Career Talk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F88C8-B2C1-4CEC-A977-E10365EB0DD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3600" dirty="0" smtClean="0">
                <a:latin typeface="Monotype Corsiva" pitchFamily="66" charset="0"/>
              </a:rPr>
              <a:t>"Skills by choice not by chance"</a:t>
            </a:r>
            <a:endParaRPr lang="en-US" sz="3600" dirty="0">
              <a:latin typeface="Monotype Corsiva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7252"/>
            <a:ext cx="12192000" cy="222738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6586" y="486017"/>
            <a:ext cx="1363905" cy="144092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02284" y="4429614"/>
            <a:ext cx="3255962" cy="1889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1" name="Picture 10" descr="TEVET - COREL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5541" y="126185"/>
            <a:ext cx="1826895" cy="1671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99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APPRENTICESHIP (FORMAL)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program where a trainee acquires practical </a:t>
            </a:r>
            <a:r>
              <a:rPr lang="en-US" dirty="0" smtClean="0"/>
              <a:t>skills and </a:t>
            </a:r>
            <a:r>
              <a:rPr lang="en-US" dirty="0" smtClean="0"/>
              <a:t>theoretical knowledge in the chosen occupation through institutional and industrial training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Apprentice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Trainee undergoing the apprenticeship program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APPRENTICESHIP (FORMAL)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training is the one that is done mostly in colleges but has also industrial attachment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ACCESS APPRENTICESHIP (FORMAL)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Application Process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  <p:pic>
        <p:nvPicPr>
          <p:cNvPr id="7" name="Picture 2" descr="http://png.clipart.me/graphics/thumbs/144/schoolgirl-or-woman-taking-a-test-or-filling-out-a-form-or-survey_14451862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8958" y="3596417"/>
            <a:ext cx="1761249" cy="1620351"/>
          </a:xfrm>
          <a:prstGeom prst="rect">
            <a:avLst/>
          </a:prstGeom>
          <a:noFill/>
        </p:spPr>
      </p:pic>
      <p:pic>
        <p:nvPicPr>
          <p:cNvPr id="1027" name="Picture 3" descr="https://medicalsocbh.files.wordpress.com/2015/02/application_information.gif?w=59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73361" y="3528647"/>
            <a:ext cx="1579440" cy="16367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465385" y="5275385"/>
            <a:ext cx="2520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 THE APPLICATION FORM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66492" y="5287108"/>
            <a:ext cx="2520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FILL THE APPLICATION FORM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537939" y="5240216"/>
            <a:ext cx="25204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 THE APPLICATION FORM</a:t>
            </a:r>
            <a:endParaRPr lang="en-US" dirty="0"/>
          </a:p>
        </p:txBody>
      </p:sp>
      <p:pic>
        <p:nvPicPr>
          <p:cNvPr id="1031" name="Picture 7" descr="http://ecoursecentral.com/wp-content/uploads/2011/11/mailbox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82498" y="3177809"/>
            <a:ext cx="2276475" cy="2009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24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FIND APPLICATION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forms </a:t>
            </a:r>
            <a:r>
              <a:rPr lang="en-US" dirty="0" smtClean="0"/>
              <a:t>can be accessed through </a:t>
            </a:r>
            <a:r>
              <a:rPr lang="en-US" dirty="0"/>
              <a:t>every </a:t>
            </a:r>
            <a:r>
              <a:rPr lang="en-US" dirty="0" err="1"/>
              <a:t>DEMs’</a:t>
            </a:r>
            <a:r>
              <a:rPr lang="en-US" dirty="0"/>
              <a:t> office, District </a:t>
            </a:r>
            <a:r>
              <a:rPr lang="en-US" dirty="0" err="1"/>
              <a:t>Labour</a:t>
            </a:r>
            <a:r>
              <a:rPr lang="en-US" dirty="0"/>
              <a:t> Office, TDC</a:t>
            </a:r>
            <a:r>
              <a:rPr lang="en-US" dirty="0" smtClean="0"/>
              <a:t>, </a:t>
            </a:r>
            <a:r>
              <a:rPr lang="en-US" dirty="0"/>
              <a:t>TEVET Service </a:t>
            </a:r>
            <a:r>
              <a:rPr lang="en-US" dirty="0" smtClean="0"/>
              <a:t>Centre, NICE office, DCs` office, and TEVETA Website (www.teveta.mw)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92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INCREASE CHANCES OF BEING SELECTED TO TECHNICAL COLLEGE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TIPS</a:t>
            </a:r>
          </a:p>
          <a:p>
            <a:pPr lvl="1"/>
            <a:r>
              <a:rPr lang="en-US" dirty="0" smtClean="0"/>
              <a:t>Check the numbers needed per course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Attentively, read all instruction on the application form before start filling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Send right certificates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Attach a all required documents to the application form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This is the training delivered through non- institutionalized </a:t>
            </a:r>
            <a:r>
              <a:rPr lang="en-US" dirty="0" smtClean="0"/>
              <a:t>means (master crafts person or community skills center)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Skills Development Initiative (SDI)</a:t>
            </a:r>
          </a:p>
          <a:p>
            <a:pPr lvl="1"/>
            <a:r>
              <a:rPr lang="en-US" dirty="0" smtClean="0"/>
              <a:t>Small Enterprise Development (SED)</a:t>
            </a:r>
          </a:p>
          <a:p>
            <a:pPr lvl="1"/>
            <a:r>
              <a:rPr lang="en-US" dirty="0" smtClean="0"/>
              <a:t>On the job training (OJT)</a:t>
            </a:r>
          </a:p>
          <a:p>
            <a:pPr lvl="1"/>
            <a:r>
              <a:rPr lang="en-US" dirty="0" smtClean="0"/>
              <a:t>Community Skills Development Center (CSDC)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COURSES IN INFORMAL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Most of the courses in apprenticeship can be found under informal training, however note the following;</a:t>
            </a:r>
          </a:p>
          <a:p>
            <a:pPr lvl="1"/>
            <a:r>
              <a:rPr lang="en-US" dirty="0" smtClean="0"/>
              <a:t>The duration is shorter</a:t>
            </a:r>
          </a:p>
          <a:p>
            <a:pPr lvl="1"/>
            <a:r>
              <a:rPr lang="en-US" dirty="0" smtClean="0"/>
              <a:t>They do not cover rigorous training as in apprenticeship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ntry qualifications are lower</a:t>
            </a:r>
          </a:p>
          <a:p>
            <a:pPr lvl="1"/>
            <a:r>
              <a:rPr lang="en-US" dirty="0" smtClean="0"/>
              <a:t>It is very flexible than the apprenticeship (formal) training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3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TEVET QUALIFICATION TO BE ATTAINED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Over a period of </a:t>
            </a:r>
            <a:r>
              <a:rPr lang="en-GB" dirty="0" smtClean="0"/>
              <a:t>4 </a:t>
            </a:r>
            <a:r>
              <a:rPr lang="en-GB" dirty="0"/>
              <a:t>years, apprentices acquire the following qualifications in their chosen occupations:</a:t>
            </a:r>
          </a:p>
          <a:p>
            <a:r>
              <a:rPr lang="en-GB" dirty="0"/>
              <a:t>Malawi TEVET Foundation Certificate</a:t>
            </a:r>
          </a:p>
          <a:p>
            <a:pPr lvl="0"/>
            <a:r>
              <a:rPr lang="en-GB" dirty="0">
                <a:solidFill>
                  <a:prstClr val="black"/>
                </a:solidFill>
              </a:rPr>
              <a:t>Malawi TEVET Intermediate Certificate</a:t>
            </a:r>
          </a:p>
          <a:p>
            <a:pPr lvl="0"/>
            <a:r>
              <a:rPr lang="en-GB" dirty="0">
                <a:solidFill>
                  <a:prstClr val="black"/>
                </a:solidFill>
              </a:rPr>
              <a:t>Malawi TEVET Advanced </a:t>
            </a:r>
            <a:r>
              <a:rPr lang="en-GB" dirty="0" smtClean="0">
                <a:solidFill>
                  <a:prstClr val="black"/>
                </a:solidFill>
              </a:rPr>
              <a:t>Certificate</a:t>
            </a: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Malawi TEVET </a:t>
            </a:r>
            <a:r>
              <a:rPr lang="en-GB" dirty="0">
                <a:solidFill>
                  <a:prstClr val="black"/>
                </a:solidFill>
              </a:rPr>
              <a:t>T</a:t>
            </a:r>
            <a:r>
              <a:rPr lang="en-GB" dirty="0" smtClean="0">
                <a:solidFill>
                  <a:prstClr val="black"/>
                </a:solidFill>
              </a:rPr>
              <a:t>echnician Diploma</a:t>
            </a:r>
            <a:endParaRPr lang="en-GB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hose undergoing informal training acquire either certificate of attendance or records of achievement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3013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ENTREPRENEURSHIP IN TEVET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Entrepreneurship is a fundamental module for all occupations and at all levels</a:t>
            </a:r>
          </a:p>
          <a:p>
            <a:r>
              <a:rPr lang="en-US" dirty="0" smtClean="0"/>
              <a:t>In order to further promote establishment of SMEs by TEVET graduates, TEVETA provides tool kits and credit facility to apprentices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3627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REALITIES ABOUT ENTREPRENEURSHIP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world’s richest people are entrepreneurs; not wage-employment holders.</a:t>
            </a:r>
          </a:p>
          <a:p>
            <a:r>
              <a:rPr lang="en-GB" dirty="0" err="1" smtClean="0"/>
              <a:t>Etrepreneurship</a:t>
            </a:r>
            <a:r>
              <a:rPr lang="en-GB" dirty="0" smtClean="0"/>
              <a:t> </a:t>
            </a:r>
            <a:r>
              <a:rPr lang="en-GB" dirty="0"/>
              <a:t>has high potential as tool for:</a:t>
            </a:r>
          </a:p>
          <a:p>
            <a:pPr marL="1657350" lvl="2" indent="-857250">
              <a:buFont typeface="+mj-lt"/>
              <a:buAutoNum type="romanLcPeriod"/>
            </a:pPr>
            <a:r>
              <a:rPr lang="en-GB" sz="2400" dirty="0"/>
              <a:t>Employment creation</a:t>
            </a:r>
          </a:p>
          <a:p>
            <a:pPr marL="1657350" lvl="2" indent="-857250">
              <a:buFont typeface="+mj-lt"/>
              <a:buAutoNum type="romanLcPeriod"/>
            </a:pPr>
            <a:r>
              <a:rPr lang="en-GB" sz="2400" dirty="0"/>
              <a:t>Wealth creation/financial success </a:t>
            </a:r>
          </a:p>
          <a:p>
            <a:r>
              <a:rPr lang="en-US" dirty="0" smtClean="0"/>
              <a:t>The following videos bear testimony to the above statements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14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Career?</a:t>
            </a:r>
          </a:p>
          <a:p>
            <a:r>
              <a:rPr lang="en-US" dirty="0" smtClean="0"/>
              <a:t>Person's course or progress through life (or a distinct portion of life)". Oxford English Dictionary</a:t>
            </a:r>
          </a:p>
          <a:p>
            <a:endParaRPr lang="en-US" dirty="0" smtClean="0"/>
          </a:p>
          <a:p>
            <a:pPr lvl="1" algn="just"/>
            <a:r>
              <a:rPr lang="en-US" dirty="0" smtClean="0"/>
              <a:t>In this definition career is understood to relate to </a:t>
            </a:r>
            <a:r>
              <a:rPr lang="en-US" dirty="0" smtClean="0"/>
              <a:t>learning </a:t>
            </a:r>
            <a:r>
              <a:rPr lang="en-US" dirty="0" smtClean="0"/>
              <a:t>aspects of an </a:t>
            </a:r>
            <a:r>
              <a:rPr lang="en-US" dirty="0" smtClean="0"/>
              <a:t>individual's </a:t>
            </a:r>
            <a:r>
              <a:rPr lang="en-US" dirty="0" smtClean="0"/>
              <a:t>life</a:t>
            </a:r>
            <a:endParaRPr lang="en-US" dirty="0"/>
          </a:p>
          <a:p>
            <a:pPr lvl="1" algn="just"/>
            <a:r>
              <a:rPr lang="en-US" dirty="0" smtClean="0"/>
              <a:t>Career </a:t>
            </a:r>
            <a:r>
              <a:rPr lang="en-US" dirty="0" smtClean="0"/>
              <a:t>is also frequently understood to relate to the working aspects of an individual’s life. 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3D1F-D509-47C0-A145-2CE94DAEFBC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ANY OCCUPATIONS WHICH ARE FOR MALES ONLY?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8461" y="2336873"/>
            <a:ext cx="4759569" cy="1707589"/>
          </a:xfrm>
        </p:spPr>
        <p:txBody>
          <a:bodyPr/>
          <a:lstStyle/>
          <a:p>
            <a:r>
              <a:rPr lang="en-US" dirty="0" smtClean="0"/>
              <a:t>These are social </a:t>
            </a:r>
            <a:r>
              <a:rPr lang="en-US" dirty="0" smtClean="0"/>
              <a:t>misconstructions </a:t>
            </a:r>
            <a:r>
              <a:rPr lang="en-US" dirty="0" smtClean="0"/>
              <a:t>that we make. Occupations are not masculine or feminine.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33E0-8412-4035-8D18-376479FFAAB3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"Skills by choice"</a:t>
            </a:r>
            <a:endParaRPr lang="en-US"/>
          </a:p>
        </p:txBody>
      </p:sp>
      <p:pic>
        <p:nvPicPr>
          <p:cNvPr id="6" name="Picture 2" descr="Women and Girls even do it better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DEE"/>
              </a:clrFrom>
              <a:clrTo>
                <a:srgbClr val="FFFDE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7842" y="1937644"/>
            <a:ext cx="3461666" cy="461555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9216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CHOOSE A CAREER?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3D1F-D509-47C0-A145-2CE94DAEFBC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"Skills by choice"</a:t>
            </a:r>
            <a:endParaRPr lang="en-US"/>
          </a:p>
        </p:txBody>
      </p:sp>
      <p:pic>
        <p:nvPicPr>
          <p:cNvPr id="6" name="Picture 2" descr="images[6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9455" y="2385646"/>
            <a:ext cx="5111703" cy="30480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7502769" y="2426677"/>
            <a:ext cx="413824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time is now</a:t>
            </a:r>
          </a:p>
          <a:p>
            <a:r>
              <a:rPr lang="en-US" sz="4000" dirty="0" smtClean="0"/>
              <a:t> Not tomorrow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CHOOSE TEVET?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Employable skills</a:t>
            </a:r>
          </a:p>
          <a:p>
            <a:endParaRPr lang="en-US" dirty="0" smtClean="0"/>
          </a:p>
          <a:p>
            <a:r>
              <a:rPr lang="en-US" dirty="0" smtClean="0"/>
              <a:t>Unleash entrepreneurial abilities</a:t>
            </a:r>
          </a:p>
          <a:p>
            <a:endParaRPr lang="en-US" dirty="0" smtClean="0"/>
          </a:p>
          <a:p>
            <a:r>
              <a:rPr lang="en-US" dirty="0" smtClean="0"/>
              <a:t>Industry and work ethics exposure </a:t>
            </a:r>
          </a:p>
          <a:p>
            <a:endParaRPr lang="en-US" dirty="0" smtClean="0"/>
          </a:p>
          <a:p>
            <a:r>
              <a:rPr lang="en-US" dirty="0" smtClean="0"/>
              <a:t>Get recognized internationally</a:t>
            </a:r>
          </a:p>
          <a:p>
            <a:endParaRPr lang="en-US" dirty="0" smtClean="0"/>
          </a:p>
          <a:p>
            <a:r>
              <a:rPr lang="en-US" dirty="0" smtClean="0"/>
              <a:t>It is now a Government priority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E33E0-8412-4035-8D18-376479FFAAB3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"Skills by choice"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16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CAN YOU GET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you need more information, you can visit the following offices or call the following numbers: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   District Council (TEVET Desk Officer) 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   Ministry of </a:t>
            </a:r>
            <a:r>
              <a:rPr lang="en-US" dirty="0" err="1" smtClean="0"/>
              <a:t>Labour</a:t>
            </a:r>
            <a:r>
              <a:rPr lang="en-US" dirty="0" smtClean="0"/>
              <a:t>, Youth and Manpower Development	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 TEVETA </a:t>
            </a:r>
            <a:r>
              <a:rPr lang="en-US" dirty="0" err="1" smtClean="0"/>
              <a:t>Secreteriat</a:t>
            </a:r>
            <a:r>
              <a:rPr lang="en-US" dirty="0" smtClean="0"/>
              <a:t>- City Centre, TEVETA House, 01 773 784/ 775 211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 Lilongwe Service Centre- Area 36, </a:t>
            </a:r>
            <a:r>
              <a:rPr lang="en-US" dirty="0" err="1" smtClean="0"/>
              <a:t>Biwi</a:t>
            </a:r>
            <a:r>
              <a:rPr lang="en-US" dirty="0" smtClean="0"/>
              <a:t> Triangle, 01 724 893/894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/>
              <a:t>   Blantyre Service Centre- </a:t>
            </a:r>
            <a:r>
              <a:rPr lang="en-US" dirty="0" err="1" smtClean="0"/>
              <a:t>Luso</a:t>
            </a:r>
            <a:r>
              <a:rPr lang="en-US" dirty="0" smtClean="0"/>
              <a:t> House, 01 879 613/4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Mzuzu</a:t>
            </a:r>
            <a:r>
              <a:rPr lang="en-US" dirty="0" smtClean="0"/>
              <a:t> Service Centre-</a:t>
            </a:r>
            <a:r>
              <a:rPr lang="en-US" dirty="0" err="1" smtClean="0"/>
              <a:t>Luwinga</a:t>
            </a:r>
            <a:r>
              <a:rPr lang="en-US" dirty="0" smtClean="0"/>
              <a:t>, 01 320 811/814/819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40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“Skills by choice not by chance”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pic>
        <p:nvPicPr>
          <p:cNvPr id="4" name="Picture 2" descr="imagesHJM7ZYP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7368" y="879232"/>
            <a:ext cx="7777678" cy="356848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403231" y="3118338"/>
            <a:ext cx="4689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Monotype Corsiva" pitchFamily="66" charset="0"/>
              </a:rPr>
              <a:t>Thank you, </a:t>
            </a:r>
            <a:r>
              <a:rPr lang="en-US" sz="4800" dirty="0" err="1" smtClean="0">
                <a:solidFill>
                  <a:schemeClr val="bg1"/>
                </a:solidFill>
                <a:latin typeface="Monotype Corsiva" pitchFamily="66" charset="0"/>
              </a:rPr>
              <a:t>Zikomo</a:t>
            </a:r>
            <a:endParaRPr lang="en-US" sz="48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63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Career?</a:t>
            </a:r>
          </a:p>
          <a:p>
            <a:endParaRPr lang="en-US" dirty="0" smtClean="0"/>
          </a:p>
          <a:p>
            <a:r>
              <a:rPr lang="en-US" dirty="0" smtClean="0"/>
              <a:t>Career can also mean an occupation or a profession that usually involves special training or formal education, and is considered to be a person’s lifework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3D1F-D509-47C0-A145-2CE94DAEFBC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CAREER- (IDENTIFY THEM)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3D1F-D509-47C0-A145-2CE94DAEFBC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"Skills by choice"</a:t>
            </a:r>
            <a:endParaRPr lang="en-US"/>
          </a:p>
        </p:txBody>
      </p:sp>
      <p:pic>
        <p:nvPicPr>
          <p:cNvPr id="8" name="Picture 2" descr="j00885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6179" y="2187238"/>
            <a:ext cx="1536728" cy="184345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2" descr="cartoon_character_female_teachers_vector_277019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64" y="4419600"/>
            <a:ext cx="1659725" cy="162950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4" name="Picture 3" descr="images[7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9125" y="2180897"/>
            <a:ext cx="1849259" cy="168812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2052" name="Picture 4" descr="http://www.clipartkid.com/images/87/the-clip-art-directory-secretary-clipart-illustrations-graphics-LdhkK1-clipart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6592" y="4419600"/>
            <a:ext cx="2039029" cy="1910862"/>
          </a:xfrm>
          <a:prstGeom prst="rect">
            <a:avLst/>
          </a:prstGeom>
          <a:noFill/>
        </p:spPr>
      </p:pic>
      <p:pic>
        <p:nvPicPr>
          <p:cNvPr id="2054" name="Picture 6" descr="http://easterdayconstruction.com/wp-content/uploads/2011/02/Electrician-Cartoon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414884" y="4215750"/>
            <a:ext cx="1790456" cy="2114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458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 A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models</a:t>
            </a:r>
          </a:p>
          <a:p>
            <a:endParaRPr lang="en-US" dirty="0" smtClean="0"/>
          </a:p>
          <a:p>
            <a:r>
              <a:rPr lang="en-US" dirty="0" smtClean="0"/>
              <a:t>Reading</a:t>
            </a:r>
          </a:p>
          <a:p>
            <a:endParaRPr lang="en-US" dirty="0" smtClean="0"/>
          </a:p>
          <a:p>
            <a:r>
              <a:rPr lang="en-US" dirty="0" smtClean="0"/>
              <a:t>Individual strength- Talent search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B3D1F-D509-47C0-A145-2CE94DAEFBC6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"Skills by choice"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CHOOSING THE RIGHT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</a:t>
            </a:r>
            <a:r>
              <a:rPr lang="en-US" dirty="0" err="1" smtClean="0"/>
              <a:t>dont</a:t>
            </a:r>
            <a:r>
              <a:rPr lang="en-US" dirty="0" smtClean="0"/>
              <a:t> struggle to complete the course</a:t>
            </a:r>
          </a:p>
          <a:p>
            <a:r>
              <a:rPr lang="en-US" dirty="0"/>
              <a:t>You enjoy the job</a:t>
            </a:r>
          </a:p>
          <a:p>
            <a:r>
              <a:rPr lang="en-US" dirty="0"/>
              <a:t>You produce quality work </a:t>
            </a:r>
            <a:endParaRPr lang="en-US" dirty="0" smtClean="0"/>
          </a:p>
          <a:p>
            <a:r>
              <a:rPr lang="en-US" dirty="0" smtClean="0"/>
              <a:t>You quickly rise up the ladder of success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093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TEVET CAREER PATH WAYS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7B31A-9EBD-4D2A-BCB2-013787C71EF8}" type="datetime1">
              <a:rPr lang="en-US" smtClean="0"/>
              <a:pPr/>
              <a:t>12/3/2017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"Skills by choice"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96302" y="2057400"/>
            <a:ext cx="4038600" cy="4800600"/>
          </a:xfrm>
        </p:spPr>
        <p:txBody>
          <a:bodyPr rtlCol="0">
            <a:noAutofit/>
          </a:bodyPr>
          <a:lstStyle/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defRPr/>
            </a:pPr>
            <a:r>
              <a:rPr lang="en-US" altLang="zh-CN" sz="1400" dirty="0" smtClean="0">
                <a:solidFill>
                  <a:srgbClr val="561DE3"/>
                </a:solidFill>
                <a:latin typeface="Arial Narrow" pitchFamily="34" charset="0"/>
              </a:rPr>
              <a:t>Construction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 Plumbing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       - Carpentry &amp; Joinery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 Bricklaying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 Painting &amp; Decoration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 Wood Work Machining	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defRPr/>
            </a:pPr>
            <a:r>
              <a:rPr lang="en-US" altLang="zh-CN" sz="1400" dirty="0" smtClean="0">
                <a:solidFill>
                  <a:srgbClr val="561DE3"/>
                </a:solidFill>
                <a:latin typeface="Arial Narrow" pitchFamily="34" charset="0"/>
              </a:rPr>
              <a:t>Electrical Engineering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-Refrigeration and Air Conditioning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 Electrical Installation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 smtClean="0">
                <a:latin typeface="Arial Narrow" pitchFamily="34" charset="0"/>
              </a:rPr>
              <a:t>	- Electronics</a:t>
            </a:r>
          </a:p>
          <a:p>
            <a:pPr marL="273050" indent="-27305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1B587C"/>
              </a:buClr>
              <a:buFont typeface="Wingdings 2" pitchFamily="18" charset="2"/>
              <a:buNone/>
              <a:defRPr/>
            </a:pPr>
            <a:r>
              <a:rPr lang="en-US" altLang="zh-CN" sz="1400" dirty="0">
                <a:latin typeface="Arial Narrow" pitchFamily="34" charset="0"/>
              </a:rPr>
              <a:t>	</a:t>
            </a:r>
            <a:r>
              <a:rPr lang="en-US" altLang="zh-CN" sz="1400" dirty="0" smtClean="0">
                <a:latin typeface="Arial Narrow" pitchFamily="34" charset="0"/>
              </a:rPr>
              <a:t>- </a:t>
            </a:r>
            <a:r>
              <a:rPr lang="en-US" altLang="zh-CN" sz="1400" dirty="0" smtClean="0">
                <a:latin typeface="Arial Narrow" pitchFamily="34" charset="0"/>
              </a:rPr>
              <a:t>Information and Communication </a:t>
            </a:r>
            <a:r>
              <a:rPr lang="en-US" altLang="zh-CN" sz="1400" dirty="0" smtClean="0">
                <a:latin typeface="Arial Narrow" pitchFamily="34" charset="0"/>
              </a:rPr>
              <a:t>Technology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04333" y="2057400"/>
            <a:ext cx="4038600" cy="480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61DE3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Hospitality and Tourism Management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- Hotel Management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- Food and Beverages Services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- Food Production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   - Travel and Tourism Management</a:t>
            </a: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endParaRPr lang="en-US" altLang="zh-CN" sz="1400" dirty="0" smtClean="0">
              <a:latin typeface="Arial Narrow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1400" dirty="0" smtClean="0">
                <a:solidFill>
                  <a:srgbClr val="561DE3"/>
                </a:solidFill>
                <a:latin typeface="Arial Narrow" pitchFamily="34" charset="0"/>
              </a:rPr>
              <a:t>Mechanical Engineering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400" dirty="0" smtClean="0">
                <a:latin typeface="Arial Narrow" pitchFamily="34" charset="0"/>
              </a:rPr>
              <a:t>	- Fabrication and Welding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400" dirty="0" smtClean="0">
                <a:latin typeface="Arial Narrow" pitchFamily="34" charset="0"/>
              </a:rPr>
              <a:t>	- General Fitting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400" dirty="0">
                <a:latin typeface="Arial Narrow" pitchFamily="34" charset="0"/>
              </a:rPr>
              <a:t> </a:t>
            </a:r>
            <a:r>
              <a:rPr lang="en-US" altLang="zh-CN" sz="1400" dirty="0" smtClean="0">
                <a:latin typeface="Arial Narrow" pitchFamily="34" charset="0"/>
              </a:rPr>
              <a:t>      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400" dirty="0" smtClean="0">
                <a:latin typeface="Arial Narrow" pitchFamily="34" charset="0"/>
              </a:rPr>
              <a:t>	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buFont typeface="Arial" panose="020B0604020202020204" pitchFamily="34" charset="0"/>
              <a:buChar char="•"/>
              <a:defRPr/>
            </a:pPr>
            <a:endParaRPr lang="en-US" altLang="zh-CN" sz="1400" dirty="0" smtClean="0">
              <a:latin typeface="Arial Narrow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endParaRPr kumimoji="0" lang="en-US" altLang="zh-CN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  </a:t>
            </a: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endParaRPr kumimoji="0" lang="zh-CN" alt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6486037" y="2014660"/>
            <a:ext cx="4038600" cy="47847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1600" dirty="0" smtClean="0">
                <a:solidFill>
                  <a:srgbClr val="561DE3"/>
                </a:solidFill>
                <a:latin typeface="Arial Narrow" pitchFamily="34" charset="0"/>
              </a:rPr>
              <a:t>Automobile Engineering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600" dirty="0" smtClean="0">
                <a:latin typeface="Arial Narrow" pitchFamily="34" charset="0"/>
              </a:rPr>
              <a:t>	- Vehicle Body Repairing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600" dirty="0" smtClean="0">
                <a:latin typeface="Arial Narrow" pitchFamily="34" charset="0"/>
              </a:rPr>
              <a:t>	- Automobile Mechanics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600" dirty="0" smtClean="0">
                <a:latin typeface="Arial Narrow" pitchFamily="34" charset="0"/>
              </a:rPr>
              <a:t>	</a:t>
            </a:r>
            <a:endParaRPr kumimoji="0" lang="en-US" altLang="zh-CN" sz="1500" b="0" i="0" u="none" strike="noStrike" kern="1200" cap="none" spc="0" normalizeH="0" baseline="0" noProof="0" dirty="0" smtClean="0">
              <a:ln>
                <a:noFill/>
              </a:ln>
              <a:solidFill>
                <a:srgbClr val="9933FF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Commercial</a:t>
            </a: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33FF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</a:t>
            </a: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-</a:t>
            </a:r>
            <a:r>
              <a:rPr lang="en-US" altLang="zh-CN" sz="1500" dirty="0" smtClean="0">
                <a:latin typeface="Arial Narrow" pitchFamily="34" charset="0"/>
              </a:rPr>
              <a:t>Administrative </a:t>
            </a: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studies</a:t>
            </a: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- Business Management</a:t>
            </a: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	-Human Resources Management</a:t>
            </a: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-Rural and Community Development</a:t>
            </a: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en-US" altLang="zh-CN" sz="1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- Marketing</a:t>
            </a: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273050" marR="0" lvl="0" indent="-273050" algn="just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Arial" pitchFamily="34" charset="0"/>
              <a:buNone/>
              <a:tabLst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B587C"/>
              </a:buClr>
              <a:buSzTx/>
              <a:buFont typeface="Wingdings 2" pitchFamily="18" charset="2"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44000" y="2043890"/>
            <a:ext cx="6096000" cy="227754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dirty="0" smtClean="0">
                <a:solidFill>
                  <a:srgbClr val="561DE3"/>
                </a:solidFill>
                <a:latin typeface="Arial Narrow" pitchFamily="34" charset="0"/>
              </a:rPr>
              <a:t>Agricultural Studies</a:t>
            </a:r>
            <a:endParaRPr lang="en-US" altLang="zh-CN" sz="1600" dirty="0" smtClean="0">
              <a:latin typeface="Arial Narrow" pitchFamily="34" charset="0"/>
            </a:endParaRP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600" dirty="0" smtClean="0">
                <a:latin typeface="Arial Narrow" pitchFamily="34" charset="0"/>
              </a:rPr>
              <a:t>	- Tropical Agriculture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600" dirty="0" smtClean="0">
                <a:latin typeface="Arial Narrow" pitchFamily="34" charset="0"/>
              </a:rPr>
              <a:t>       -Agro-processing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r>
              <a:rPr lang="en-US" altLang="zh-CN" sz="1600" dirty="0">
                <a:latin typeface="Arial Narrow" pitchFamily="34" charset="0"/>
              </a:rPr>
              <a:t> </a:t>
            </a:r>
            <a:r>
              <a:rPr lang="en-US" altLang="zh-CN" sz="1600" dirty="0" smtClean="0">
                <a:latin typeface="Arial Narrow" pitchFamily="34" charset="0"/>
              </a:rPr>
              <a:t>      -Horticulture</a:t>
            </a: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endParaRPr lang="en-US" altLang="zh-CN" sz="1600" dirty="0" smtClean="0">
              <a:latin typeface="Arial Narrow" pitchFamily="34" charset="0"/>
            </a:endParaRPr>
          </a:p>
          <a:p>
            <a:pPr marL="273050" lvl="0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endParaRPr lang="en-US" altLang="zh-CN" sz="1500" dirty="0" smtClean="0">
              <a:solidFill>
                <a:srgbClr val="9933FF"/>
              </a:solidFill>
              <a:latin typeface="Arial Narrow" pitchFamily="34" charset="0"/>
            </a:endParaRPr>
          </a:p>
          <a:p>
            <a:pPr marL="730250" lvl="1" indent="-273050" algn="just">
              <a:lnSpc>
                <a:spcPct val="80000"/>
              </a:lnSpc>
              <a:spcBef>
                <a:spcPts val="1000"/>
              </a:spcBef>
              <a:buClr>
                <a:srgbClr val="1B587C"/>
              </a:buCl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16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TEVET VS TEVETA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TEVET stands for Technical, Entrepreneurial, and Vocational Education and Training </a:t>
            </a:r>
          </a:p>
          <a:p>
            <a:r>
              <a:rPr lang="en-US" dirty="0" smtClean="0"/>
              <a:t>It is a system of delivering the training</a:t>
            </a:r>
          </a:p>
          <a:p>
            <a:endParaRPr lang="en-US" dirty="0"/>
          </a:p>
          <a:p>
            <a:r>
              <a:rPr lang="en-US" dirty="0" smtClean="0"/>
              <a:t>TEVETA stands for </a:t>
            </a:r>
            <a:r>
              <a:rPr lang="en-US" dirty="0"/>
              <a:t>Technical, Entrepreneurial, and Vocational Education and Training </a:t>
            </a:r>
            <a:r>
              <a:rPr lang="en-US" dirty="0" smtClean="0"/>
              <a:t>Authority</a:t>
            </a:r>
          </a:p>
          <a:p>
            <a:r>
              <a:rPr lang="en-US" dirty="0" smtClean="0"/>
              <a:t>It is an organization that promotes and regulates TEVET in Malawi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808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WINDOWS IN TEVET FOR SECONDARY GRADUATES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764" y="2506662"/>
            <a:ext cx="10515600" cy="4351338"/>
          </a:xfrm>
        </p:spPr>
        <p:txBody>
          <a:bodyPr/>
          <a:lstStyle/>
          <a:p>
            <a:r>
              <a:rPr lang="en-US" dirty="0" smtClean="0"/>
              <a:t>Apprenticeship (Formal) </a:t>
            </a:r>
            <a:r>
              <a:rPr lang="en-US" dirty="0" smtClean="0"/>
              <a:t>Training Program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Informal </a:t>
            </a:r>
            <a:r>
              <a:rPr lang="en-US" dirty="0" smtClean="0"/>
              <a:t>Training Program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B550-25E9-4E66-874A-6E1F9BA2B401}" type="datetime1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"Skills by choice"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1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868</TotalTime>
  <Words>828</Words>
  <Application>Microsoft Office PowerPoint</Application>
  <PresentationFormat>Widescreen</PresentationFormat>
  <Paragraphs>197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宋体</vt:lpstr>
      <vt:lpstr>Arial</vt:lpstr>
      <vt:lpstr>Arial Narrow</vt:lpstr>
      <vt:lpstr>Calibri</vt:lpstr>
      <vt:lpstr>Monotype Corsiva</vt:lpstr>
      <vt:lpstr>Trebuchet MS</vt:lpstr>
      <vt:lpstr>Wingdings</vt:lpstr>
      <vt:lpstr>Wingdings 2</vt:lpstr>
      <vt:lpstr>Berlin</vt:lpstr>
      <vt:lpstr>Career Talk </vt:lpstr>
      <vt:lpstr>DEFINING A CAREER</vt:lpstr>
      <vt:lpstr>DEFINING A CAREER</vt:lpstr>
      <vt:lpstr>EXAMPLES OF CAREER- (IDENTIFY THEM)</vt:lpstr>
      <vt:lpstr>HOW TO CHOOSE A CAREER</vt:lpstr>
      <vt:lpstr>ADVANTAGES OF CHOOSING THE RIGHT CAREER</vt:lpstr>
      <vt:lpstr>TEVET CAREER PATH WAYS</vt:lpstr>
      <vt:lpstr>TEVET VS TEVETA</vt:lpstr>
      <vt:lpstr>TRAINING WINDOWS IN TEVET FOR SECONDARY GRADUATES </vt:lpstr>
      <vt:lpstr>APPRENTICESHIP (FORMAL) TRAINING</vt:lpstr>
      <vt:lpstr>APPRENTICESHIP (FORMAL) TRAINING</vt:lpstr>
      <vt:lpstr>HOW TO ACCESS APPRENTICESHIP (FORMAL) TRAINING</vt:lpstr>
      <vt:lpstr>WHERE TO FIND APPLICATION FORMS</vt:lpstr>
      <vt:lpstr>HOW TO INCREASE CHANCES OF BEING SELECTED TO TECHNICAL COLLEGE?</vt:lpstr>
      <vt:lpstr>INFORMAL TRAINING</vt:lpstr>
      <vt:lpstr>COURSES IN INFORMAL TRAINING</vt:lpstr>
      <vt:lpstr>TEVET QUALIFICATION TO BE ATTAINED</vt:lpstr>
      <vt:lpstr>ENTREPRENEURSHIP IN TEVET</vt:lpstr>
      <vt:lpstr>REALITIES ABOUT ENTREPRENEURSHIP</vt:lpstr>
      <vt:lpstr>ARE THERE ANY OCCUPATIONS WHICH ARE FOR MALES ONLY?</vt:lpstr>
      <vt:lpstr>WHEN TO CHOOSE A CAREER?</vt:lpstr>
      <vt:lpstr>WHY CHOOSE TEVET?</vt:lpstr>
      <vt:lpstr>WHERE CAN YOU GET INFORMATION</vt:lpstr>
      <vt:lpstr>“Skills by choice not by chance”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 Talk</dc:title>
  <dc:creator>Muti C</dc:creator>
  <cp:lastModifiedBy>teveta</cp:lastModifiedBy>
  <cp:revision>40</cp:revision>
  <dcterms:created xsi:type="dcterms:W3CDTF">2016-03-10T13:36:19Z</dcterms:created>
  <dcterms:modified xsi:type="dcterms:W3CDTF">2017-12-03T23:01:55Z</dcterms:modified>
</cp:coreProperties>
</file>