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40" r:id="rId1"/>
    <p:sldMasterId id="2147483852" r:id="rId2"/>
  </p:sldMasterIdLst>
  <p:notesMasterIdLst>
    <p:notesMasterId r:id="rId29"/>
  </p:notesMasterIdLst>
  <p:sldIdLst>
    <p:sldId id="256" r:id="rId3"/>
    <p:sldId id="257" r:id="rId4"/>
    <p:sldId id="280" r:id="rId5"/>
    <p:sldId id="281" r:id="rId6"/>
    <p:sldId id="282" r:id="rId7"/>
    <p:sldId id="283" r:id="rId8"/>
    <p:sldId id="279" r:id="rId9"/>
    <p:sldId id="258" r:id="rId10"/>
    <p:sldId id="284" r:id="rId11"/>
    <p:sldId id="259" r:id="rId12"/>
    <p:sldId id="262" r:id="rId13"/>
    <p:sldId id="260" r:id="rId14"/>
    <p:sldId id="266" r:id="rId15"/>
    <p:sldId id="263" r:id="rId16"/>
    <p:sldId id="293" r:id="rId17"/>
    <p:sldId id="264" r:id="rId18"/>
    <p:sldId id="267" r:id="rId19"/>
    <p:sldId id="265" r:id="rId20"/>
    <p:sldId id="261" r:id="rId21"/>
    <p:sldId id="285" r:id="rId22"/>
    <p:sldId id="286" r:id="rId23"/>
    <p:sldId id="287" r:id="rId24"/>
    <p:sldId id="288" r:id="rId25"/>
    <p:sldId id="289" r:id="rId26"/>
    <p:sldId id="290" r:id="rId27"/>
    <p:sldId id="29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31980D-56E9-49A6-9DE1-E3C340EB7080}" type="datetimeFigureOut">
              <a:rPr lang="en-GB" smtClean="0"/>
              <a:t>10/10/2025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77F385-4AD1-428F-B164-264CDFD77D9D}" type="slidenum">
              <a:rPr lang="en-GB" smtClean="0"/>
              <a:t>‹#›</a:t>
            </a:fld>
            <a:endParaRPr lang="en-GB"/>
          </a:p>
        </p:txBody>
      </p:sp>
    </p:spTree>
    <p:extLst>
      <p:ext uri="{BB962C8B-B14F-4D97-AF65-F5344CB8AC3E}">
        <p14:creationId xmlns:p14="http://schemas.microsoft.com/office/powerpoint/2010/main" val="3500294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E77F385-4AD1-428F-B164-264CDFD77D9D}" type="slidenum">
              <a:rPr lang="en-GB" smtClean="0"/>
              <a:t>2</a:t>
            </a:fld>
            <a:endParaRPr lang="en-GB"/>
          </a:p>
        </p:txBody>
      </p:sp>
    </p:spTree>
    <p:extLst>
      <p:ext uri="{BB962C8B-B14F-4D97-AF65-F5344CB8AC3E}">
        <p14:creationId xmlns:p14="http://schemas.microsoft.com/office/powerpoint/2010/main" val="2678516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1088CB8-3E42-42B0-A8BF-D9EDD032C79E}"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9EE9E0-B81C-4E04-9306-E1DE61FE2EA8}" type="datetime1">
              <a:rPr lang="en-US" smtClean="0"/>
              <a:t>10/10/2025</a:t>
            </a:fld>
            <a:endParaRPr lang="en-US" dirty="0"/>
          </a:p>
        </p:txBody>
      </p:sp>
      <p:sp>
        <p:nvSpPr>
          <p:cNvPr id="8" name="Footer Placeholder 7"/>
          <p:cNvSpPr>
            <a:spLocks noGrp="1"/>
          </p:cNvSpPr>
          <p:nvPr>
            <p:ph type="ftr" sz="quarter" idx="11"/>
          </p:nvPr>
        </p:nvSpPr>
        <p:spPr/>
        <p:txBody>
          <a:bodyPr/>
          <a:lstStyle/>
          <a:p>
            <a:r>
              <a:rPr lang="en-GB" smtClean="0"/>
              <a:t>Prepared and presented to ASCO 2025 by Patrick Rueben Kaudzu</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3EB561-211C-4A13-A0A8-E7FB8E3B7963}" type="datetime1">
              <a:rPr lang="en-US" smtClean="0"/>
              <a:t>10/10/2025</a:t>
            </a:fld>
            <a:endParaRPr lang="en-US" dirty="0"/>
          </a:p>
        </p:txBody>
      </p:sp>
      <p:sp>
        <p:nvSpPr>
          <p:cNvPr id="8" name="Footer Placeholder 7"/>
          <p:cNvSpPr>
            <a:spLocks noGrp="1"/>
          </p:cNvSpPr>
          <p:nvPr>
            <p:ph type="ftr" sz="quarter" idx="11"/>
          </p:nvPr>
        </p:nvSpPr>
        <p:spPr/>
        <p:txBody>
          <a:bodyPr/>
          <a:lstStyle/>
          <a:p>
            <a:r>
              <a:rPr lang="en-GB" smtClean="0"/>
              <a:t>Prepared and presented to ASCO 2025 by Patrick Rueben Kaudzu</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51A8A1-7216-D320-470F-6D68DB9999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aa-ET"/>
          </a:p>
        </p:txBody>
      </p:sp>
      <p:sp>
        <p:nvSpPr>
          <p:cNvPr id="3" name="Subtitle 2">
            <a:extLst>
              <a:ext uri="{FF2B5EF4-FFF2-40B4-BE49-F238E27FC236}">
                <a16:creationId xmlns:a16="http://schemas.microsoft.com/office/drawing/2014/main" xmlns="" id="{5FC87671-4136-B680-E46C-47FF6AD737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aa-ET"/>
          </a:p>
        </p:txBody>
      </p:sp>
      <p:sp>
        <p:nvSpPr>
          <p:cNvPr id="4" name="Date Placeholder 3">
            <a:extLst>
              <a:ext uri="{FF2B5EF4-FFF2-40B4-BE49-F238E27FC236}">
                <a16:creationId xmlns:a16="http://schemas.microsoft.com/office/drawing/2014/main" xmlns="" id="{67776E20-203B-856E-D67E-CDB4A6FC1098}"/>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9435666F-3DB4-74A7-4207-ADD0B73759E3}"/>
              </a:ext>
            </a:extLst>
          </p:cNvPr>
          <p:cNvSpPr>
            <a:spLocks noGrp="1"/>
          </p:cNvSpPr>
          <p:nvPr>
            <p:ph type="ftr" sz="quarter" idx="11"/>
          </p:nvPr>
        </p:nvSpPr>
        <p:spPr/>
        <p:txBody>
          <a:bodyPr/>
          <a:lstStyle/>
          <a:p>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2EF01F3F-396F-C9D8-80A8-7985AE808E38}"/>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885103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8AD149-9FB6-4245-3147-A9A6233B2C66}"/>
              </a:ext>
            </a:extLst>
          </p:cNvPr>
          <p:cNvSpPr>
            <a:spLocks noGrp="1"/>
          </p:cNvSpPr>
          <p:nvPr>
            <p:ph type="title"/>
          </p:nvPr>
        </p:nvSpPr>
        <p:spPr/>
        <p:txBody>
          <a:body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3EC5B8B1-CF0C-B209-062C-C69BCA0BF8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664AA247-1F4C-427B-9AD6-B6A781E59EE5}"/>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37C99647-EC25-3749-7A89-F849F6AF1A93}"/>
              </a:ext>
            </a:extLst>
          </p:cNvPr>
          <p:cNvSpPr>
            <a:spLocks noGrp="1"/>
          </p:cNvSpPr>
          <p:nvPr>
            <p:ph type="ftr" sz="quarter" idx="11"/>
          </p:nvPr>
        </p:nvSpPr>
        <p:spPr/>
        <p:txBody>
          <a:bodyPr/>
          <a:lstStyle/>
          <a:p>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F0825505-85F4-A543-97AC-FC57B0C3BA73}"/>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24262699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1AFC9C5-E893-DCED-F7EB-D1F7527D73C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aa-ET"/>
          </a:p>
        </p:txBody>
      </p:sp>
      <p:sp>
        <p:nvSpPr>
          <p:cNvPr id="3" name="Text Placeholder 2">
            <a:extLst>
              <a:ext uri="{FF2B5EF4-FFF2-40B4-BE49-F238E27FC236}">
                <a16:creationId xmlns:a16="http://schemas.microsoft.com/office/drawing/2014/main" xmlns="" id="{0C5272AF-8ACE-00E6-A239-6E9E1D22B25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69D60C64-6DA0-6F0C-9E0A-E2EA1EA94EA0}"/>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95E414EA-0FFA-EE2A-5629-622A34C5A101}"/>
              </a:ext>
            </a:extLst>
          </p:cNvPr>
          <p:cNvSpPr>
            <a:spLocks noGrp="1"/>
          </p:cNvSpPr>
          <p:nvPr>
            <p:ph type="ftr" sz="quarter" idx="11"/>
          </p:nvPr>
        </p:nvSpPr>
        <p:spPr/>
        <p:txBody>
          <a:bodyPr/>
          <a:lstStyle/>
          <a:p>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150DA42E-BDD6-AE97-DFDF-1D9FBE0A07B6}"/>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40735319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12D508-E437-756C-91CF-5B2061D22BC5}"/>
              </a:ext>
            </a:extLst>
          </p:cNvPr>
          <p:cNvSpPr>
            <a:spLocks noGrp="1"/>
          </p:cNvSpPr>
          <p:nvPr>
            <p:ph type="title"/>
          </p:nvPr>
        </p:nvSpPr>
        <p:spPr/>
        <p:txBody>
          <a:body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D82139FB-3A79-7633-C69E-74DFABD023E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Content Placeholder 3">
            <a:extLst>
              <a:ext uri="{FF2B5EF4-FFF2-40B4-BE49-F238E27FC236}">
                <a16:creationId xmlns:a16="http://schemas.microsoft.com/office/drawing/2014/main" xmlns="" id="{0DE59B28-ED62-2DE7-AECE-C59CDE8AE5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5" name="Date Placeholder 4">
            <a:extLst>
              <a:ext uri="{FF2B5EF4-FFF2-40B4-BE49-F238E27FC236}">
                <a16:creationId xmlns:a16="http://schemas.microsoft.com/office/drawing/2014/main" xmlns="" id="{8EFB9FB5-A9A3-25B8-1534-2E5C914468A2}"/>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6" name="Footer Placeholder 5">
            <a:extLst>
              <a:ext uri="{FF2B5EF4-FFF2-40B4-BE49-F238E27FC236}">
                <a16:creationId xmlns:a16="http://schemas.microsoft.com/office/drawing/2014/main" xmlns="" id="{FC813B3A-0B69-BA96-7FFC-64CEE64099A3}"/>
              </a:ext>
            </a:extLst>
          </p:cNvPr>
          <p:cNvSpPr>
            <a:spLocks noGrp="1"/>
          </p:cNvSpPr>
          <p:nvPr>
            <p:ph type="ftr" sz="quarter" idx="11"/>
          </p:nvPr>
        </p:nvSpPr>
        <p:spPr/>
        <p:txBody>
          <a:bodyPr/>
          <a:lstStyle/>
          <a:p>
            <a:endParaRPr lang="aa-ET">
              <a:solidFill>
                <a:prstClr val="black">
                  <a:tint val="82000"/>
                </a:prstClr>
              </a:solidFill>
            </a:endParaRPr>
          </a:p>
        </p:txBody>
      </p:sp>
      <p:sp>
        <p:nvSpPr>
          <p:cNvPr id="7" name="Slide Number Placeholder 6">
            <a:extLst>
              <a:ext uri="{FF2B5EF4-FFF2-40B4-BE49-F238E27FC236}">
                <a16:creationId xmlns:a16="http://schemas.microsoft.com/office/drawing/2014/main" xmlns="" id="{959C0D0F-2180-1028-30B4-C85EE89F1DAF}"/>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21684371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7030DCA-C3B6-A533-1626-B9A2AA1B5497}"/>
              </a:ext>
            </a:extLst>
          </p:cNvPr>
          <p:cNvSpPr>
            <a:spLocks noGrp="1"/>
          </p:cNvSpPr>
          <p:nvPr>
            <p:ph type="title"/>
          </p:nvPr>
        </p:nvSpPr>
        <p:spPr>
          <a:xfrm>
            <a:off x="839788" y="365125"/>
            <a:ext cx="10515600" cy="1325563"/>
          </a:xfrm>
        </p:spPr>
        <p:txBody>
          <a:bodyPr/>
          <a:lstStyle/>
          <a:p>
            <a:r>
              <a:rPr lang="en-US"/>
              <a:t>Click to edit Master title style</a:t>
            </a:r>
            <a:endParaRPr lang="aa-ET"/>
          </a:p>
        </p:txBody>
      </p:sp>
      <p:sp>
        <p:nvSpPr>
          <p:cNvPr id="3" name="Text Placeholder 2">
            <a:extLst>
              <a:ext uri="{FF2B5EF4-FFF2-40B4-BE49-F238E27FC236}">
                <a16:creationId xmlns:a16="http://schemas.microsoft.com/office/drawing/2014/main" xmlns="" id="{3556427E-D862-8669-019F-217DE43C5E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B36E9DF3-53C1-0B7D-EC2C-F08668478D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5" name="Text Placeholder 4">
            <a:extLst>
              <a:ext uri="{FF2B5EF4-FFF2-40B4-BE49-F238E27FC236}">
                <a16:creationId xmlns:a16="http://schemas.microsoft.com/office/drawing/2014/main" xmlns="" id="{0B00EC50-D8B7-8DA2-FF6F-33FAF3614D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0839772-74B1-9772-E29C-28D0757457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7" name="Date Placeholder 6">
            <a:extLst>
              <a:ext uri="{FF2B5EF4-FFF2-40B4-BE49-F238E27FC236}">
                <a16:creationId xmlns:a16="http://schemas.microsoft.com/office/drawing/2014/main" xmlns="" id="{7A7CE911-EF55-AD3D-DB1E-EB8FB4469249}"/>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8" name="Footer Placeholder 7">
            <a:extLst>
              <a:ext uri="{FF2B5EF4-FFF2-40B4-BE49-F238E27FC236}">
                <a16:creationId xmlns:a16="http://schemas.microsoft.com/office/drawing/2014/main" xmlns="" id="{D50B4527-7A33-6502-9089-F5683EB95B9E}"/>
              </a:ext>
            </a:extLst>
          </p:cNvPr>
          <p:cNvSpPr>
            <a:spLocks noGrp="1"/>
          </p:cNvSpPr>
          <p:nvPr>
            <p:ph type="ftr" sz="quarter" idx="11"/>
          </p:nvPr>
        </p:nvSpPr>
        <p:spPr/>
        <p:txBody>
          <a:bodyPr/>
          <a:lstStyle/>
          <a:p>
            <a:endParaRPr lang="aa-ET">
              <a:solidFill>
                <a:prstClr val="black">
                  <a:tint val="82000"/>
                </a:prstClr>
              </a:solidFill>
            </a:endParaRPr>
          </a:p>
        </p:txBody>
      </p:sp>
      <p:sp>
        <p:nvSpPr>
          <p:cNvPr id="9" name="Slide Number Placeholder 8">
            <a:extLst>
              <a:ext uri="{FF2B5EF4-FFF2-40B4-BE49-F238E27FC236}">
                <a16:creationId xmlns:a16="http://schemas.microsoft.com/office/drawing/2014/main" xmlns="" id="{65D666FD-8CD2-3C53-1E60-054574A1270F}"/>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19549727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F45E4D-112E-0F75-ADFD-83E8308C674D}"/>
              </a:ext>
            </a:extLst>
          </p:cNvPr>
          <p:cNvSpPr>
            <a:spLocks noGrp="1"/>
          </p:cNvSpPr>
          <p:nvPr>
            <p:ph type="title"/>
          </p:nvPr>
        </p:nvSpPr>
        <p:spPr/>
        <p:txBody>
          <a:bodyPr/>
          <a:lstStyle/>
          <a:p>
            <a:r>
              <a:rPr lang="en-US"/>
              <a:t>Click to edit Master title style</a:t>
            </a:r>
            <a:endParaRPr lang="aa-ET"/>
          </a:p>
        </p:txBody>
      </p:sp>
      <p:sp>
        <p:nvSpPr>
          <p:cNvPr id="3" name="Date Placeholder 2">
            <a:extLst>
              <a:ext uri="{FF2B5EF4-FFF2-40B4-BE49-F238E27FC236}">
                <a16:creationId xmlns:a16="http://schemas.microsoft.com/office/drawing/2014/main" xmlns="" id="{4A41E40B-546B-59A7-98FC-5871467F0CAD}"/>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4" name="Footer Placeholder 3">
            <a:extLst>
              <a:ext uri="{FF2B5EF4-FFF2-40B4-BE49-F238E27FC236}">
                <a16:creationId xmlns:a16="http://schemas.microsoft.com/office/drawing/2014/main" xmlns="" id="{2E23A37E-4F4F-4B03-ED68-5572FD29F133}"/>
              </a:ext>
            </a:extLst>
          </p:cNvPr>
          <p:cNvSpPr>
            <a:spLocks noGrp="1"/>
          </p:cNvSpPr>
          <p:nvPr>
            <p:ph type="ftr" sz="quarter" idx="11"/>
          </p:nvPr>
        </p:nvSpPr>
        <p:spPr/>
        <p:txBody>
          <a:bodyPr/>
          <a:lstStyle/>
          <a:p>
            <a:endParaRPr lang="aa-ET">
              <a:solidFill>
                <a:prstClr val="black">
                  <a:tint val="82000"/>
                </a:prstClr>
              </a:solidFill>
            </a:endParaRPr>
          </a:p>
        </p:txBody>
      </p:sp>
      <p:sp>
        <p:nvSpPr>
          <p:cNvPr id="5" name="Slide Number Placeholder 4">
            <a:extLst>
              <a:ext uri="{FF2B5EF4-FFF2-40B4-BE49-F238E27FC236}">
                <a16:creationId xmlns:a16="http://schemas.microsoft.com/office/drawing/2014/main" xmlns="" id="{FEACE633-B2A5-707C-8960-44366E985275}"/>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18252507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5087A48-AB19-C35D-22F4-B95E4A92CFC3}"/>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3" name="Footer Placeholder 2">
            <a:extLst>
              <a:ext uri="{FF2B5EF4-FFF2-40B4-BE49-F238E27FC236}">
                <a16:creationId xmlns:a16="http://schemas.microsoft.com/office/drawing/2014/main" xmlns="" id="{FF9352BD-0110-4ED3-27C5-B18956BF20D0}"/>
              </a:ext>
            </a:extLst>
          </p:cNvPr>
          <p:cNvSpPr>
            <a:spLocks noGrp="1"/>
          </p:cNvSpPr>
          <p:nvPr>
            <p:ph type="ftr" sz="quarter" idx="11"/>
          </p:nvPr>
        </p:nvSpPr>
        <p:spPr/>
        <p:txBody>
          <a:bodyPr/>
          <a:lstStyle/>
          <a:p>
            <a:endParaRPr lang="aa-ET">
              <a:solidFill>
                <a:prstClr val="black">
                  <a:tint val="82000"/>
                </a:prstClr>
              </a:solidFill>
            </a:endParaRPr>
          </a:p>
        </p:txBody>
      </p:sp>
      <p:sp>
        <p:nvSpPr>
          <p:cNvPr id="4" name="Slide Number Placeholder 3">
            <a:extLst>
              <a:ext uri="{FF2B5EF4-FFF2-40B4-BE49-F238E27FC236}">
                <a16:creationId xmlns:a16="http://schemas.microsoft.com/office/drawing/2014/main" xmlns="" id="{353DB111-02A4-70FE-8F2A-FBB4ED54118A}"/>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1160578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F4287F-F17D-DB46-6FB5-5AD46820AF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a-ET"/>
          </a:p>
        </p:txBody>
      </p:sp>
      <p:sp>
        <p:nvSpPr>
          <p:cNvPr id="3" name="Content Placeholder 2">
            <a:extLst>
              <a:ext uri="{FF2B5EF4-FFF2-40B4-BE49-F238E27FC236}">
                <a16:creationId xmlns:a16="http://schemas.microsoft.com/office/drawing/2014/main" xmlns="" id="{EBF390AB-95D9-725B-6212-0A4D67BD7E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Text Placeholder 3">
            <a:extLst>
              <a:ext uri="{FF2B5EF4-FFF2-40B4-BE49-F238E27FC236}">
                <a16:creationId xmlns:a16="http://schemas.microsoft.com/office/drawing/2014/main" xmlns="" id="{E29AB3F5-3622-41C1-B0ED-AA839977C2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78848A0-2F6E-BF8D-4124-F22BE78EB02A}"/>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6" name="Footer Placeholder 5">
            <a:extLst>
              <a:ext uri="{FF2B5EF4-FFF2-40B4-BE49-F238E27FC236}">
                <a16:creationId xmlns:a16="http://schemas.microsoft.com/office/drawing/2014/main" xmlns="" id="{257AD4F0-9EA8-E3E9-DFEE-42CFD8A63238}"/>
              </a:ext>
            </a:extLst>
          </p:cNvPr>
          <p:cNvSpPr>
            <a:spLocks noGrp="1"/>
          </p:cNvSpPr>
          <p:nvPr>
            <p:ph type="ftr" sz="quarter" idx="11"/>
          </p:nvPr>
        </p:nvSpPr>
        <p:spPr/>
        <p:txBody>
          <a:bodyPr/>
          <a:lstStyle/>
          <a:p>
            <a:endParaRPr lang="aa-ET">
              <a:solidFill>
                <a:prstClr val="black">
                  <a:tint val="82000"/>
                </a:prstClr>
              </a:solidFill>
            </a:endParaRPr>
          </a:p>
        </p:txBody>
      </p:sp>
      <p:sp>
        <p:nvSpPr>
          <p:cNvPr id="7" name="Slide Number Placeholder 6">
            <a:extLst>
              <a:ext uri="{FF2B5EF4-FFF2-40B4-BE49-F238E27FC236}">
                <a16:creationId xmlns:a16="http://schemas.microsoft.com/office/drawing/2014/main" xmlns="" id="{604900B7-F2CE-5824-0F6B-8A90712ACADF}"/>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4267467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578FC2-B17E-41D9-B60A-E6B0FB9D4037}"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DCCA84-D155-A1C0-41BD-ABE6CB3A3A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aa-ET"/>
          </a:p>
        </p:txBody>
      </p:sp>
      <p:sp>
        <p:nvSpPr>
          <p:cNvPr id="3" name="Picture Placeholder 2">
            <a:extLst>
              <a:ext uri="{FF2B5EF4-FFF2-40B4-BE49-F238E27FC236}">
                <a16:creationId xmlns:a16="http://schemas.microsoft.com/office/drawing/2014/main" xmlns="" id="{BA9F41F2-C35B-2668-B3D9-D086A236A9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a-ET"/>
          </a:p>
        </p:txBody>
      </p:sp>
      <p:sp>
        <p:nvSpPr>
          <p:cNvPr id="4" name="Text Placeholder 3">
            <a:extLst>
              <a:ext uri="{FF2B5EF4-FFF2-40B4-BE49-F238E27FC236}">
                <a16:creationId xmlns:a16="http://schemas.microsoft.com/office/drawing/2014/main" xmlns="" id="{AB159748-A6F1-BBAF-51CB-7639384E4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D377E7DA-66DF-9D28-EFF1-D299F1B2E115}"/>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6" name="Footer Placeholder 5">
            <a:extLst>
              <a:ext uri="{FF2B5EF4-FFF2-40B4-BE49-F238E27FC236}">
                <a16:creationId xmlns:a16="http://schemas.microsoft.com/office/drawing/2014/main" xmlns="" id="{71B3D12B-430B-FCC0-58A7-40CBE24E8C3C}"/>
              </a:ext>
            </a:extLst>
          </p:cNvPr>
          <p:cNvSpPr>
            <a:spLocks noGrp="1"/>
          </p:cNvSpPr>
          <p:nvPr>
            <p:ph type="ftr" sz="quarter" idx="11"/>
          </p:nvPr>
        </p:nvSpPr>
        <p:spPr/>
        <p:txBody>
          <a:bodyPr/>
          <a:lstStyle/>
          <a:p>
            <a:endParaRPr lang="aa-ET">
              <a:solidFill>
                <a:prstClr val="black">
                  <a:tint val="82000"/>
                </a:prstClr>
              </a:solidFill>
            </a:endParaRPr>
          </a:p>
        </p:txBody>
      </p:sp>
      <p:sp>
        <p:nvSpPr>
          <p:cNvPr id="7" name="Slide Number Placeholder 6">
            <a:extLst>
              <a:ext uri="{FF2B5EF4-FFF2-40B4-BE49-F238E27FC236}">
                <a16:creationId xmlns:a16="http://schemas.microsoft.com/office/drawing/2014/main" xmlns="" id="{001686C5-7819-84CD-CF04-AF1DE7661427}"/>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22545723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3FDDCF-5477-60F4-EA44-9D31A6B245FA}"/>
              </a:ext>
            </a:extLst>
          </p:cNvPr>
          <p:cNvSpPr>
            <a:spLocks noGrp="1"/>
          </p:cNvSpPr>
          <p:nvPr>
            <p:ph type="title"/>
          </p:nvPr>
        </p:nvSpPr>
        <p:spPr/>
        <p:txBody>
          <a:bodyPr/>
          <a:lstStyle/>
          <a:p>
            <a:r>
              <a:rPr lang="en-US"/>
              <a:t>Click to edit Master title style</a:t>
            </a:r>
            <a:endParaRPr lang="aa-ET"/>
          </a:p>
        </p:txBody>
      </p:sp>
      <p:sp>
        <p:nvSpPr>
          <p:cNvPr id="3" name="Vertical Text Placeholder 2">
            <a:extLst>
              <a:ext uri="{FF2B5EF4-FFF2-40B4-BE49-F238E27FC236}">
                <a16:creationId xmlns:a16="http://schemas.microsoft.com/office/drawing/2014/main" xmlns="" id="{DBE826FB-C097-8F1F-07A0-0B0CC013D5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31DDE337-7FC3-4D3B-34EF-356FBB59685C}"/>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3DB1C5D0-5E5A-CB0F-2265-929378E3CF3B}"/>
              </a:ext>
            </a:extLst>
          </p:cNvPr>
          <p:cNvSpPr>
            <a:spLocks noGrp="1"/>
          </p:cNvSpPr>
          <p:nvPr>
            <p:ph type="ftr" sz="quarter" idx="11"/>
          </p:nvPr>
        </p:nvSpPr>
        <p:spPr/>
        <p:txBody>
          <a:bodyPr/>
          <a:lstStyle/>
          <a:p>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1DE7C38D-FC83-A152-DCB0-B2A62F36E620}"/>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16481748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3585E6C-E790-BEFD-404F-16C642597C1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aa-ET"/>
          </a:p>
        </p:txBody>
      </p:sp>
      <p:sp>
        <p:nvSpPr>
          <p:cNvPr id="3" name="Vertical Text Placeholder 2">
            <a:extLst>
              <a:ext uri="{FF2B5EF4-FFF2-40B4-BE49-F238E27FC236}">
                <a16:creationId xmlns:a16="http://schemas.microsoft.com/office/drawing/2014/main" xmlns="" id="{EDC8C86A-63F0-44E8-F6A2-9557F31EE7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30FFDF17-92A4-9A62-357B-A71CD2EAE1DB}"/>
              </a:ext>
            </a:extLst>
          </p:cNvPr>
          <p:cNvSpPr>
            <a:spLocks noGrp="1"/>
          </p:cNvSpPr>
          <p:nvPr>
            <p:ph type="dt" sz="half" idx="10"/>
          </p:nvPr>
        </p:nvSpPr>
        <p:spPr/>
        <p:txBody>
          <a:bodyPr/>
          <a:lstStyle/>
          <a:p>
            <a:fld id="{522619FE-8896-43C3-A726-AD9AB2A3C933}" type="datetimeFigureOut">
              <a:rPr lang="aa-ET" smtClean="0">
                <a:solidFill>
                  <a:prstClr val="black">
                    <a:tint val="82000"/>
                  </a:prstClr>
                </a:solidFill>
              </a:rPr>
              <a:pPr/>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62620D22-92FD-4B8A-DA80-19DFD580272B}"/>
              </a:ext>
            </a:extLst>
          </p:cNvPr>
          <p:cNvSpPr>
            <a:spLocks noGrp="1"/>
          </p:cNvSpPr>
          <p:nvPr>
            <p:ph type="ftr" sz="quarter" idx="11"/>
          </p:nvPr>
        </p:nvSpPr>
        <p:spPr/>
        <p:txBody>
          <a:bodyPr/>
          <a:lstStyle/>
          <a:p>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475EB4C5-0C44-B6B1-F7F8-F4B573238CB8}"/>
              </a:ext>
            </a:extLst>
          </p:cNvPr>
          <p:cNvSpPr>
            <a:spLocks noGrp="1"/>
          </p:cNvSpPr>
          <p:nvPr>
            <p:ph type="sldNum" sz="quarter" idx="12"/>
          </p:nvPr>
        </p:nvSpPr>
        <p:spPr/>
        <p:txBody>
          <a:bodyPr/>
          <a:lstStyle/>
          <a:p>
            <a:fld id="{DCBB2C17-5A97-4AD0-BD3E-73A4F9A5D9C8}" type="slidenum">
              <a:rPr lang="aa-ET" smtClean="0">
                <a:solidFill>
                  <a:prstClr val="black">
                    <a:tint val="82000"/>
                  </a:prstClr>
                </a:solidFill>
              </a:rPr>
              <a:pPr/>
              <a:t>‹#›</a:t>
            </a:fld>
            <a:endParaRPr lang="aa-ET">
              <a:solidFill>
                <a:prstClr val="black">
                  <a:tint val="82000"/>
                </a:prstClr>
              </a:solidFill>
            </a:endParaRPr>
          </a:p>
        </p:txBody>
      </p:sp>
    </p:spTree>
    <p:extLst>
      <p:ext uri="{BB962C8B-B14F-4D97-AF65-F5344CB8AC3E}">
        <p14:creationId xmlns:p14="http://schemas.microsoft.com/office/powerpoint/2010/main" val="1837869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AD8930D-C279-4CA2-8E4B-9F7C82C6DD8D}"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9401C77E-06C6-4A3F-AE22-20C5528A84AD}" type="datetime1">
              <a:rPr lang="en-US" smtClean="0"/>
              <a:t>10/10/2025</a:t>
            </a:fld>
            <a:endParaRPr lang="en-US" dirty="0"/>
          </a:p>
        </p:txBody>
      </p:sp>
      <p:sp>
        <p:nvSpPr>
          <p:cNvPr id="9" name="Footer Placeholder 8"/>
          <p:cNvSpPr>
            <a:spLocks noGrp="1"/>
          </p:cNvSpPr>
          <p:nvPr>
            <p:ph type="ftr" sz="quarter" idx="11"/>
          </p:nvPr>
        </p:nvSpPr>
        <p:spPr/>
        <p:txBody>
          <a:bodyPr/>
          <a:lstStyle/>
          <a:p>
            <a:r>
              <a:rPr lang="en-GB" smtClean="0"/>
              <a:t>Prepared and presented to ASCO 2025 by Patrick Rueben Kaudzu</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1962E987-8201-42E9-BEAA-13FC4DEEEE66}" type="datetime1">
              <a:rPr lang="en-US" smtClean="0"/>
              <a:t>10/10/2025</a:t>
            </a:fld>
            <a:endParaRPr lang="en-US" dirty="0"/>
          </a:p>
        </p:txBody>
      </p:sp>
      <p:sp>
        <p:nvSpPr>
          <p:cNvPr id="11" name="Footer Placeholder 10"/>
          <p:cNvSpPr>
            <a:spLocks noGrp="1"/>
          </p:cNvSpPr>
          <p:nvPr>
            <p:ph type="ftr" sz="quarter" idx="11"/>
          </p:nvPr>
        </p:nvSpPr>
        <p:spPr/>
        <p:txBody>
          <a:bodyPr/>
          <a:lstStyle/>
          <a:p>
            <a:r>
              <a:rPr lang="en-GB" smtClean="0"/>
              <a:t>Prepared and presented to ASCO 2025 by Patrick Rueben Kaudzu</a:t>
            </a:r>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D9187523-F0A0-4B69-AA20-03DD7EF277F8}" type="datetime1">
              <a:rPr lang="en-US" smtClean="0"/>
              <a:t>10/10/2025</a:t>
            </a:fld>
            <a:endParaRPr lang="en-US" dirty="0"/>
          </a:p>
        </p:txBody>
      </p:sp>
      <p:sp>
        <p:nvSpPr>
          <p:cNvPr id="7" name="Footer Placeholder 6"/>
          <p:cNvSpPr>
            <a:spLocks noGrp="1"/>
          </p:cNvSpPr>
          <p:nvPr>
            <p:ph type="ftr" sz="quarter" idx="11"/>
          </p:nvPr>
        </p:nvSpPr>
        <p:spPr/>
        <p:txBody>
          <a:bodyPr/>
          <a:lstStyle/>
          <a:p>
            <a:r>
              <a:rPr lang="en-GB" smtClean="0"/>
              <a:t>Prepared and presented to ASCO 2025 by Patrick Rueben Kaudzu</a:t>
            </a:r>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741D510-2BE8-4C89-A6C0-8018169F766E}" type="datetime1">
              <a:rPr lang="en-US" smtClean="0"/>
              <a:t>10/10/2025</a:t>
            </a:fld>
            <a:endParaRPr lang="en-US" dirty="0"/>
          </a:p>
        </p:txBody>
      </p:sp>
      <p:sp>
        <p:nvSpPr>
          <p:cNvPr id="6" name="Footer Placeholder 5"/>
          <p:cNvSpPr>
            <a:spLocks noGrp="1"/>
          </p:cNvSpPr>
          <p:nvPr>
            <p:ph type="ftr" sz="quarter" idx="11"/>
          </p:nvPr>
        </p:nvSpPr>
        <p:spPr/>
        <p:txBody>
          <a:bodyPr/>
          <a:lstStyle/>
          <a:p>
            <a:r>
              <a:rPr lang="en-GB" smtClean="0"/>
              <a:t>Prepared and presented to ASCO 2025 by Patrick Rueben Kaudzu</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6F1CE33-583C-4952-8275-C5CE6C40AD9D}" type="datetime1">
              <a:rPr lang="en-US" smtClean="0"/>
              <a:t>10/10/2025</a:t>
            </a:fld>
            <a:endParaRPr lang="en-US" dirty="0"/>
          </a:p>
        </p:txBody>
      </p:sp>
      <p:sp>
        <p:nvSpPr>
          <p:cNvPr id="9" name="Footer Placeholder 8"/>
          <p:cNvSpPr>
            <a:spLocks noGrp="1"/>
          </p:cNvSpPr>
          <p:nvPr>
            <p:ph type="ftr" sz="quarter" idx="11"/>
          </p:nvPr>
        </p:nvSpPr>
        <p:spPr/>
        <p:txBody>
          <a:bodyPr/>
          <a:lstStyle/>
          <a:p>
            <a:r>
              <a:rPr lang="en-GB" smtClean="0"/>
              <a:t>Prepared and presented to ASCO 2025 by Patrick Rueben Kaudzu</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A0A97CC6-DF05-4E53-914D-6C145A9F690D}" type="datetime1">
              <a:rPr lang="en-US" smtClean="0"/>
              <a:t>10/10/2025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GB" smtClean="0"/>
              <a:t>Prepared and presented to ASCO 2025 by Patrick Rueben Kaudzu</a:t>
            </a:r>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96F580C-2D72-4DC6-80C4-95EAE93DA770}" type="datetime1">
              <a:rPr lang="en-US" smtClean="0"/>
              <a:t>10/10/2025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GB" smtClean="0"/>
              <a:t>Prepared and presented to ASCO 2025 by Patrick Rueben Kaudzu</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DFB5D792-B5DD-1901-E6E6-86FA89EC06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aa-ET"/>
          </a:p>
        </p:txBody>
      </p:sp>
      <p:sp>
        <p:nvSpPr>
          <p:cNvPr id="3" name="Text Placeholder 2">
            <a:extLst>
              <a:ext uri="{FF2B5EF4-FFF2-40B4-BE49-F238E27FC236}">
                <a16:creationId xmlns:a16="http://schemas.microsoft.com/office/drawing/2014/main" xmlns="" id="{B7387ABF-5100-3858-C999-A2DD3D9F9C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a-ET"/>
          </a:p>
        </p:txBody>
      </p:sp>
      <p:sp>
        <p:nvSpPr>
          <p:cNvPr id="4" name="Date Placeholder 3">
            <a:extLst>
              <a:ext uri="{FF2B5EF4-FFF2-40B4-BE49-F238E27FC236}">
                <a16:creationId xmlns:a16="http://schemas.microsoft.com/office/drawing/2014/main" xmlns="" id="{8DAB2948-F5C4-102C-D76B-3645A08AAF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defTabSz="914400"/>
            <a:fld id="{522619FE-8896-43C3-A726-AD9AB2A3C933}" type="datetimeFigureOut">
              <a:rPr lang="aa-ET" smtClean="0">
                <a:solidFill>
                  <a:prstClr val="black">
                    <a:tint val="82000"/>
                  </a:prstClr>
                </a:solidFill>
              </a:rPr>
              <a:pPr defTabSz="914400"/>
              <a:t>10/10/2025</a:t>
            </a:fld>
            <a:endParaRPr lang="aa-ET">
              <a:solidFill>
                <a:prstClr val="black">
                  <a:tint val="82000"/>
                </a:prstClr>
              </a:solidFill>
            </a:endParaRPr>
          </a:p>
        </p:txBody>
      </p:sp>
      <p:sp>
        <p:nvSpPr>
          <p:cNvPr id="5" name="Footer Placeholder 4">
            <a:extLst>
              <a:ext uri="{FF2B5EF4-FFF2-40B4-BE49-F238E27FC236}">
                <a16:creationId xmlns:a16="http://schemas.microsoft.com/office/drawing/2014/main" xmlns="" id="{1B545204-BCD7-F5FD-200B-3BB501EE1F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defTabSz="914400"/>
            <a:endParaRPr lang="aa-ET">
              <a:solidFill>
                <a:prstClr val="black">
                  <a:tint val="82000"/>
                </a:prstClr>
              </a:solidFill>
            </a:endParaRPr>
          </a:p>
        </p:txBody>
      </p:sp>
      <p:sp>
        <p:nvSpPr>
          <p:cNvPr id="6" name="Slide Number Placeholder 5">
            <a:extLst>
              <a:ext uri="{FF2B5EF4-FFF2-40B4-BE49-F238E27FC236}">
                <a16:creationId xmlns:a16="http://schemas.microsoft.com/office/drawing/2014/main" xmlns="" id="{CA1CAB74-FA52-B059-17E6-30F75713329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defTabSz="914400"/>
            <a:fld id="{DCBB2C17-5A97-4AD0-BD3E-73A4F9A5D9C8}" type="slidenum">
              <a:rPr lang="aa-ET" smtClean="0">
                <a:solidFill>
                  <a:prstClr val="black">
                    <a:tint val="82000"/>
                  </a:prstClr>
                </a:solidFill>
              </a:rPr>
              <a:pPr defTabSz="914400"/>
              <a:t>‹#›</a:t>
            </a:fld>
            <a:endParaRPr lang="aa-ET">
              <a:solidFill>
                <a:prstClr val="black">
                  <a:tint val="82000"/>
                </a:prstClr>
              </a:solidFill>
            </a:endParaRPr>
          </a:p>
        </p:txBody>
      </p:sp>
    </p:spTree>
    <p:extLst>
      <p:ext uri="{BB962C8B-B14F-4D97-AF65-F5344CB8AC3E}">
        <p14:creationId xmlns:p14="http://schemas.microsoft.com/office/powerpoint/2010/main" val="1545596966"/>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a-E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tel:16-20"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sz="4800" dirty="0" smtClean="0">
                <a:solidFill>
                  <a:schemeClr val="tx1"/>
                </a:solidFill>
              </a:rPr>
              <a:t>NOT JUST ATTENDANCE -IMPACT! </a:t>
            </a:r>
            <a:br>
              <a:rPr lang="en-GB" sz="4800" dirty="0" smtClean="0">
                <a:solidFill>
                  <a:schemeClr val="tx1"/>
                </a:solidFill>
              </a:rPr>
            </a:br>
            <a:r>
              <a:rPr lang="en-GB" sz="4800" dirty="0" smtClean="0">
                <a:solidFill>
                  <a:srgbClr val="7030A0"/>
                </a:solidFill>
              </a:rPr>
              <a:t>REVIVING EFFECTIVENESS IN DISCIPLESHIP</a:t>
            </a:r>
            <a:endParaRPr lang="en-GB" sz="4800" dirty="0">
              <a:solidFill>
                <a:srgbClr val="7030A0"/>
              </a:solidFill>
            </a:endParaRPr>
          </a:p>
        </p:txBody>
      </p:sp>
      <p:sp>
        <p:nvSpPr>
          <p:cNvPr id="3" name="Subtitle 2"/>
          <p:cNvSpPr>
            <a:spLocks noGrp="1"/>
          </p:cNvSpPr>
          <p:nvPr>
            <p:ph type="subTitle" idx="1"/>
          </p:nvPr>
        </p:nvSpPr>
        <p:spPr/>
        <p:txBody>
          <a:bodyPr>
            <a:normAutofit fontScale="70000" lnSpcReduction="20000"/>
          </a:bodyPr>
          <a:lstStyle/>
          <a:p>
            <a:pPr algn="ctr"/>
            <a:r>
              <a:rPr lang="en-GB" dirty="0" smtClean="0"/>
              <a:t>ASCO  2025, </a:t>
            </a:r>
          </a:p>
          <a:p>
            <a:pPr algn="ctr"/>
            <a:r>
              <a:rPr lang="en-GB" dirty="0" smtClean="0"/>
              <a:t>ANDREWS HOTEL, MANGOCHI</a:t>
            </a:r>
          </a:p>
          <a:p>
            <a:pPr algn="ctr"/>
            <a:r>
              <a:rPr lang="en-GB" dirty="0" smtClean="0"/>
              <a:t>11</a:t>
            </a:r>
            <a:r>
              <a:rPr lang="en-GB" baseline="30000" dirty="0" smtClean="0"/>
              <a:t>TH</a:t>
            </a:r>
            <a:r>
              <a:rPr lang="en-GB" dirty="0" smtClean="0"/>
              <a:t> AND 12</a:t>
            </a:r>
            <a:r>
              <a:rPr lang="en-GB" baseline="30000" dirty="0" smtClean="0"/>
              <a:t>TH</a:t>
            </a:r>
            <a:r>
              <a:rPr lang="en-GB" dirty="0" smtClean="0"/>
              <a:t> OCTOBER </a:t>
            </a:r>
            <a:endParaRPr lang="en-GB" dirty="0"/>
          </a:p>
        </p:txBody>
      </p:sp>
    </p:spTree>
    <p:extLst>
      <p:ext uri="{BB962C8B-B14F-4D97-AF65-F5344CB8AC3E}">
        <p14:creationId xmlns:p14="http://schemas.microsoft.com/office/powerpoint/2010/main" val="34981500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Great Commission or the Great Omission? </a:t>
            </a:r>
            <a:endParaRPr lang="en-GB" dirty="0"/>
          </a:p>
        </p:txBody>
      </p:sp>
      <p:sp>
        <p:nvSpPr>
          <p:cNvPr id="3" name="Content Placeholder 2"/>
          <p:cNvSpPr>
            <a:spLocks noGrp="1"/>
          </p:cNvSpPr>
          <p:nvPr>
            <p:ph idx="1"/>
          </p:nvPr>
        </p:nvSpPr>
        <p:spPr/>
        <p:txBody>
          <a:bodyPr/>
          <a:lstStyle/>
          <a:p>
            <a:r>
              <a:rPr lang="en-GB" dirty="0" smtClean="0">
                <a:solidFill>
                  <a:srgbClr val="7030A0"/>
                </a:solidFill>
              </a:rPr>
              <a:t>The Great Commission is a term that was popularised by Hudson Taylor, a great missionary to China who said, “</a:t>
            </a:r>
            <a:r>
              <a:rPr lang="en-GB" b="1" dirty="0" smtClean="0">
                <a:solidFill>
                  <a:srgbClr val="7030A0"/>
                </a:solidFill>
              </a:rPr>
              <a:t>The Great Commission is not an option to be considered, but it is a command to be obeyed!”</a:t>
            </a:r>
          </a:p>
          <a:p>
            <a:r>
              <a:rPr lang="en-GB" dirty="0" smtClean="0">
                <a:solidFill>
                  <a:srgbClr val="7030A0"/>
                </a:solidFill>
              </a:rPr>
              <a:t>We live at a time when Africa is the most Christian continent on the planet. </a:t>
            </a:r>
            <a:endParaRPr lang="en-GB" dirty="0">
              <a:solidFill>
                <a:srgbClr val="7030A0"/>
              </a:solidFill>
            </a:endParaRPr>
          </a:p>
          <a:p>
            <a:pPr lvl="1"/>
            <a:r>
              <a:rPr lang="en-GB" dirty="0" smtClean="0">
                <a:solidFill>
                  <a:srgbClr val="7030A0"/>
                </a:solidFill>
              </a:rPr>
              <a:t>The continent now has about 700 million Christians of the 2,4 billion Christians in the world  </a:t>
            </a:r>
          </a:p>
          <a:p>
            <a:pPr lvl="1"/>
            <a:r>
              <a:rPr lang="en-GB" dirty="0" smtClean="0">
                <a:solidFill>
                  <a:srgbClr val="7030A0"/>
                </a:solidFill>
              </a:rPr>
              <a:t>This impressive growth can be explained in part by Christians placing a strong emphasis on the Great Commission which includes evangelism and discipleship. </a:t>
            </a:r>
          </a:p>
          <a:p>
            <a:pPr lvl="1"/>
            <a:r>
              <a:rPr lang="en-GB" dirty="0" smtClean="0">
                <a:solidFill>
                  <a:srgbClr val="7030A0"/>
                </a:solidFill>
              </a:rPr>
              <a:t>However, it is observed that African Christianity has grown wide but not deep</a:t>
            </a:r>
          </a:p>
          <a:p>
            <a:pPr lvl="1"/>
            <a:r>
              <a:rPr lang="en-GB" b="1" dirty="0" smtClean="0">
                <a:solidFill>
                  <a:srgbClr val="C00000"/>
                </a:solidFill>
              </a:rPr>
              <a:t>This reveals an emphasis on evangelism but a failure in making disciples by teaching people to how to grow in their faith</a:t>
            </a:r>
          </a:p>
          <a:p>
            <a:pPr lvl="1"/>
            <a:r>
              <a:rPr lang="en-GB" dirty="0" smtClean="0">
                <a:solidFill>
                  <a:srgbClr val="7030A0"/>
                </a:solidFill>
              </a:rPr>
              <a:t>Through evangelism we call people into the faith and then abandon them at the door steps of the church. We set them up for failure!</a:t>
            </a:r>
            <a:endParaRPr lang="en-GB" dirty="0">
              <a:solidFill>
                <a:srgbClr val="7030A0"/>
              </a:solidFill>
            </a:endParaRPr>
          </a:p>
        </p:txBody>
      </p:sp>
      <p:sp>
        <p:nvSpPr>
          <p:cNvPr id="4" name="Date Placeholder 3"/>
          <p:cNvSpPr>
            <a:spLocks noGrp="1"/>
          </p:cNvSpPr>
          <p:nvPr>
            <p:ph type="dt" sz="half" idx="10"/>
          </p:nvPr>
        </p:nvSpPr>
        <p:spPr/>
        <p:txBody>
          <a:bodyPr/>
          <a:lstStyle/>
          <a:p>
            <a:fld id="{7A7508C3-D4BB-4B65-B0F8-6B207B213ABA}"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10</a:t>
            </a:fld>
            <a:endParaRPr lang="en-US" dirty="0"/>
          </a:p>
        </p:txBody>
      </p:sp>
    </p:spTree>
    <p:extLst>
      <p:ext uri="{BB962C8B-B14F-4D97-AF65-F5344CB8AC3E}">
        <p14:creationId xmlns:p14="http://schemas.microsoft.com/office/powerpoint/2010/main" val="1885455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Disturbing Reality of the Contemporary Church</a:t>
            </a:r>
            <a:endParaRPr lang="en-GB" dirty="0"/>
          </a:p>
        </p:txBody>
      </p:sp>
      <p:sp>
        <p:nvSpPr>
          <p:cNvPr id="3" name="Content Placeholder 2"/>
          <p:cNvSpPr>
            <a:spLocks noGrp="1"/>
          </p:cNvSpPr>
          <p:nvPr>
            <p:ph sz="half" idx="1"/>
          </p:nvPr>
        </p:nvSpPr>
        <p:spPr/>
        <p:txBody>
          <a:bodyPr>
            <a:normAutofit fontScale="92500" lnSpcReduction="10000"/>
          </a:bodyPr>
          <a:lstStyle/>
          <a:p>
            <a:r>
              <a:rPr lang="en-GB" sz="2800" dirty="0" smtClean="0"/>
              <a:t>It is said, sadly so, that, “</a:t>
            </a:r>
            <a:r>
              <a:rPr lang="en-GB" sz="2800" b="1" dirty="0" smtClean="0">
                <a:solidFill>
                  <a:srgbClr val="7030A0"/>
                </a:solidFill>
              </a:rPr>
              <a:t>The Church in Africa is one mile wide but one inch deep!]</a:t>
            </a:r>
          </a:p>
          <a:p>
            <a:pPr lvl="1"/>
            <a:r>
              <a:rPr lang="en-GB" sz="2800" dirty="0" smtClean="0"/>
              <a:t>Shallow rooted</a:t>
            </a:r>
          </a:p>
          <a:p>
            <a:pPr lvl="1"/>
            <a:r>
              <a:rPr lang="en-GB" sz="2800" dirty="0" smtClean="0"/>
              <a:t>Feeding on milk instead of solid food</a:t>
            </a:r>
          </a:p>
          <a:p>
            <a:pPr lvl="1"/>
            <a:r>
              <a:rPr lang="en-GB" sz="2800" dirty="0" smtClean="0"/>
              <a:t>Impact-less Christians </a:t>
            </a:r>
          </a:p>
          <a:p>
            <a:pPr lvl="1"/>
            <a:r>
              <a:rPr lang="en-GB" sz="2800" dirty="0" smtClean="0"/>
              <a:t>Salt-less salt</a:t>
            </a:r>
          </a:p>
          <a:p>
            <a:pPr lvl="1"/>
            <a:r>
              <a:rPr lang="en-GB" sz="2800" dirty="0" smtClean="0"/>
              <a:t>Built on weak foundations </a:t>
            </a:r>
            <a:endParaRPr lang="en-GB" sz="2800" dirty="0"/>
          </a:p>
        </p:txBody>
      </p:sp>
      <p:sp>
        <p:nvSpPr>
          <p:cNvPr id="4" name="Content Placeholder 3"/>
          <p:cNvSpPr>
            <a:spLocks noGrp="1"/>
          </p:cNvSpPr>
          <p:nvPr>
            <p:ph sz="half" idx="2"/>
          </p:nvPr>
        </p:nvSpPr>
        <p:spPr/>
        <p:txBody>
          <a:bodyPr>
            <a:normAutofit fontScale="92500" lnSpcReduction="10000"/>
          </a:bodyPr>
          <a:lstStyle/>
          <a:p>
            <a:r>
              <a:rPr lang="en-GB" dirty="0" smtClean="0"/>
              <a:t>The results?</a:t>
            </a:r>
          </a:p>
          <a:p>
            <a:pPr lvl="1"/>
            <a:r>
              <a:rPr lang="en-GB" sz="2000" dirty="0" smtClean="0"/>
              <a:t>High rates of Corruption </a:t>
            </a:r>
          </a:p>
          <a:p>
            <a:pPr lvl="1"/>
            <a:r>
              <a:rPr lang="en-GB" sz="2000" dirty="0" smtClean="0"/>
              <a:t>Immoral depravity </a:t>
            </a:r>
          </a:p>
          <a:p>
            <a:pPr lvl="1"/>
            <a:r>
              <a:rPr lang="en-GB" sz="2000" dirty="0" smtClean="0"/>
              <a:t>High rates of unemployment </a:t>
            </a:r>
          </a:p>
          <a:p>
            <a:pPr lvl="1"/>
            <a:r>
              <a:rPr lang="en-GB" sz="2000" dirty="0" smtClean="0"/>
              <a:t>Growing worldliness </a:t>
            </a:r>
          </a:p>
          <a:p>
            <a:pPr lvl="1"/>
            <a:r>
              <a:rPr lang="en-GB" sz="2000" dirty="0" smtClean="0"/>
              <a:t>Rotten society is indicative of a rotten church </a:t>
            </a:r>
          </a:p>
          <a:p>
            <a:pPr lvl="1"/>
            <a:r>
              <a:rPr lang="en-GB" sz="2000" dirty="0" smtClean="0"/>
              <a:t>The world has come into the church and dictating things</a:t>
            </a:r>
          </a:p>
          <a:p>
            <a:pPr lvl="1"/>
            <a:r>
              <a:rPr lang="en-GB" sz="2000" dirty="0" smtClean="0"/>
              <a:t>Many are in the church but not in Christ</a:t>
            </a:r>
          </a:p>
          <a:p>
            <a:pPr lvl="1"/>
            <a:r>
              <a:rPr lang="en-GB" sz="2000" dirty="0" smtClean="0"/>
              <a:t>Growing numbers of undiscipled disciples</a:t>
            </a:r>
            <a:endParaRPr lang="en-GB" sz="2000" dirty="0"/>
          </a:p>
        </p:txBody>
      </p:sp>
      <p:sp>
        <p:nvSpPr>
          <p:cNvPr id="5" name="Date Placeholder 4"/>
          <p:cNvSpPr>
            <a:spLocks noGrp="1"/>
          </p:cNvSpPr>
          <p:nvPr>
            <p:ph type="dt" sz="half" idx="10"/>
          </p:nvPr>
        </p:nvSpPr>
        <p:spPr/>
        <p:txBody>
          <a:bodyPr/>
          <a:lstStyle/>
          <a:p>
            <a:fld id="{3270D8E8-7FFE-45BC-A20F-E304C31252C5}" type="datetime1">
              <a:rPr lang="en-US" smtClean="0"/>
              <a:t>10/10/2025</a:t>
            </a:fld>
            <a:endParaRPr lang="en-US" dirty="0"/>
          </a:p>
        </p:txBody>
      </p:sp>
      <p:sp>
        <p:nvSpPr>
          <p:cNvPr id="6" name="Footer Placeholder 5"/>
          <p:cNvSpPr>
            <a:spLocks noGrp="1"/>
          </p:cNvSpPr>
          <p:nvPr>
            <p:ph type="ftr" sz="quarter" idx="11"/>
          </p:nvPr>
        </p:nvSpPr>
        <p:spPr/>
        <p:txBody>
          <a:bodyPr/>
          <a:lstStyle/>
          <a:p>
            <a:r>
              <a:rPr lang="en-GB" smtClean="0"/>
              <a:t>Prepared and presented to ASCO 2025 by Patrick Rueben Kaudzu</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11</a:t>
            </a:fld>
            <a:endParaRPr lang="en-US" dirty="0"/>
          </a:p>
        </p:txBody>
      </p:sp>
    </p:spTree>
    <p:extLst>
      <p:ext uri="{BB962C8B-B14F-4D97-AF65-F5344CB8AC3E}">
        <p14:creationId xmlns:p14="http://schemas.microsoft.com/office/powerpoint/2010/main" val="2782077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Litmus Test: </a:t>
            </a:r>
            <a:br>
              <a:rPr lang="en-GB" dirty="0" smtClean="0"/>
            </a:br>
            <a:r>
              <a:rPr lang="en-GB" dirty="0" smtClean="0"/>
              <a:t>Measuring our Impact</a:t>
            </a:r>
            <a:endParaRPr lang="en-GB" dirty="0"/>
          </a:p>
        </p:txBody>
      </p:sp>
      <p:sp>
        <p:nvSpPr>
          <p:cNvPr id="3" name="Content Placeholder 2"/>
          <p:cNvSpPr>
            <a:spLocks noGrp="1"/>
          </p:cNvSpPr>
          <p:nvPr>
            <p:ph idx="1"/>
          </p:nvPr>
        </p:nvSpPr>
        <p:spPr/>
        <p:txBody>
          <a:bodyPr>
            <a:normAutofit/>
          </a:bodyPr>
          <a:lstStyle/>
          <a:p>
            <a:r>
              <a:rPr lang="en-GB" sz="2800" dirty="0" smtClean="0"/>
              <a:t>Someone once said, rightly so, that, “</a:t>
            </a:r>
            <a:r>
              <a:rPr lang="en-GB" sz="2800" dirty="0" smtClean="0">
                <a:solidFill>
                  <a:srgbClr val="C00000"/>
                </a:solidFill>
              </a:rPr>
              <a:t>The best way to evaluate a student Ministry is not to look at the students on campuses, but rather on graduates, years, decades after they come out of school/college!</a:t>
            </a:r>
          </a:p>
          <a:p>
            <a:pPr lvl="1"/>
            <a:r>
              <a:rPr lang="en-GB" sz="2800" dirty="0" smtClean="0"/>
              <a:t>Are they living as salt and light of society?</a:t>
            </a:r>
          </a:p>
          <a:p>
            <a:pPr lvl="1"/>
            <a:r>
              <a:rPr lang="en-GB" sz="2800" dirty="0" smtClean="0"/>
              <a:t>How are they continuing in what they had learnt?</a:t>
            </a:r>
          </a:p>
          <a:p>
            <a:pPr lvl="1"/>
            <a:r>
              <a:rPr lang="en-GB" sz="2800" dirty="0" smtClean="0"/>
              <a:t>Are they seasoning society for God [impact]?</a:t>
            </a:r>
          </a:p>
          <a:p>
            <a:pPr lvl="1"/>
            <a:r>
              <a:rPr lang="en-GB" sz="2800" dirty="0" smtClean="0"/>
              <a:t>Are they leading others to the Lord?</a:t>
            </a:r>
          </a:p>
          <a:p>
            <a:pPr lvl="1"/>
            <a:r>
              <a:rPr lang="en-GB" sz="2800" dirty="0" smtClean="0"/>
              <a:t>Better still, are they growing in the faith?</a:t>
            </a:r>
            <a:endParaRPr lang="en-GB" sz="2800" dirty="0"/>
          </a:p>
        </p:txBody>
      </p:sp>
      <p:sp>
        <p:nvSpPr>
          <p:cNvPr id="4" name="Date Placeholder 3"/>
          <p:cNvSpPr>
            <a:spLocks noGrp="1"/>
          </p:cNvSpPr>
          <p:nvPr>
            <p:ph type="dt" sz="half" idx="10"/>
          </p:nvPr>
        </p:nvSpPr>
        <p:spPr/>
        <p:txBody>
          <a:bodyPr/>
          <a:lstStyle/>
          <a:p>
            <a:fld id="{F10AC65F-B247-4E82-A184-C1A428EB91AF}"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12</a:t>
            </a:fld>
            <a:endParaRPr lang="en-US" dirty="0"/>
          </a:p>
        </p:txBody>
      </p:sp>
    </p:spTree>
    <p:extLst>
      <p:ext uri="{BB962C8B-B14F-4D97-AF65-F5344CB8AC3E}">
        <p14:creationId xmlns:p14="http://schemas.microsoft.com/office/powerpoint/2010/main" val="38216854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Measuring our Impact: Looking at our graduates </a:t>
            </a:r>
            <a:endParaRPr lang="en-GB" dirty="0"/>
          </a:p>
        </p:txBody>
      </p:sp>
      <p:sp>
        <p:nvSpPr>
          <p:cNvPr id="3" name="Content Placeholder 2"/>
          <p:cNvSpPr>
            <a:spLocks noGrp="1"/>
          </p:cNvSpPr>
          <p:nvPr>
            <p:ph idx="1"/>
          </p:nvPr>
        </p:nvSpPr>
        <p:spPr/>
        <p:txBody>
          <a:bodyPr/>
          <a:lstStyle/>
          <a:p>
            <a:r>
              <a:rPr lang="en-GB" dirty="0" smtClean="0"/>
              <a:t>Recently, there was a discussion on one of the SCOM whatsup forums regarding a controversial social media influencer over what he posted. </a:t>
            </a:r>
          </a:p>
          <a:p>
            <a:r>
              <a:rPr lang="en-GB" dirty="0" smtClean="0"/>
              <a:t>What sparked the discussion is the fact that this individual is associated with SCOM. Many were shocked with the realisation that this influencer is an associate, one of us despite the fact that his behavior does not represent what we proclaim as a ministry </a:t>
            </a:r>
          </a:p>
          <a:p>
            <a:r>
              <a:rPr lang="en-GB" dirty="0" smtClean="0"/>
              <a:t>We had this influencer under our care for four years as student and then he continued to be part of us as an associate. Why then is he displaying this kind of behaviour? Did we not do a good job on him?</a:t>
            </a:r>
          </a:p>
          <a:p>
            <a:r>
              <a:rPr lang="en-GB" b="1" dirty="0" smtClean="0">
                <a:solidFill>
                  <a:srgbClr val="7030A0"/>
                </a:solidFill>
              </a:rPr>
              <a:t>No tree produces fruit without first producing flowers. We cannot expect exemplary conduct without first investing in producing the right person out of every student </a:t>
            </a:r>
            <a:endParaRPr lang="en-GB" b="1" dirty="0">
              <a:solidFill>
                <a:srgbClr val="7030A0"/>
              </a:solidFill>
            </a:endParaRPr>
          </a:p>
        </p:txBody>
      </p:sp>
      <p:sp>
        <p:nvSpPr>
          <p:cNvPr id="4" name="Date Placeholder 3"/>
          <p:cNvSpPr>
            <a:spLocks noGrp="1"/>
          </p:cNvSpPr>
          <p:nvPr>
            <p:ph type="dt" sz="half" idx="10"/>
          </p:nvPr>
        </p:nvSpPr>
        <p:spPr/>
        <p:txBody>
          <a:bodyPr/>
          <a:lstStyle/>
          <a:p>
            <a:fld id="{35CF9B54-0A7B-40EF-862E-B54E74927D2F}"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13</a:t>
            </a:fld>
            <a:endParaRPr lang="en-US" dirty="0"/>
          </a:p>
        </p:txBody>
      </p:sp>
    </p:spTree>
    <p:extLst>
      <p:ext uri="{BB962C8B-B14F-4D97-AF65-F5344CB8AC3E}">
        <p14:creationId xmlns:p14="http://schemas.microsoft.com/office/powerpoint/2010/main" val="1665899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 Noble Call</a:t>
            </a:r>
            <a:br>
              <a:rPr lang="en-GB" dirty="0" smtClean="0"/>
            </a:br>
            <a:r>
              <a:rPr lang="en-GB" dirty="0" smtClean="0"/>
              <a:t>SCOM Guiding Aims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1</a:t>
            </a:r>
            <a:r>
              <a:rPr lang="en-GB" dirty="0"/>
              <a:t>. To call all students to a </a:t>
            </a:r>
            <a:r>
              <a:rPr lang="en-GB" dirty="0">
                <a:solidFill>
                  <a:schemeClr val="accent6"/>
                </a:solidFill>
              </a:rPr>
              <a:t>personal faith in God </a:t>
            </a:r>
            <a:r>
              <a:rPr lang="en-GB" dirty="0"/>
              <a:t>- Father, </a:t>
            </a:r>
            <a:r>
              <a:rPr lang="en-GB" dirty="0" smtClean="0"/>
              <a:t>Son and </a:t>
            </a:r>
            <a:r>
              <a:rPr lang="en-GB" dirty="0"/>
              <a:t>Holy Spirit according to the scriptures, and to live </a:t>
            </a:r>
            <a:r>
              <a:rPr lang="en-GB" dirty="0" smtClean="0"/>
              <a:t>as true </a:t>
            </a:r>
            <a:r>
              <a:rPr lang="en-GB" dirty="0"/>
              <a:t>disciples of Jesus Christ.</a:t>
            </a:r>
          </a:p>
          <a:p>
            <a:pPr marL="0" indent="0">
              <a:buNone/>
            </a:pPr>
            <a:r>
              <a:rPr lang="en-GB" dirty="0"/>
              <a:t>2. To </a:t>
            </a:r>
            <a:r>
              <a:rPr lang="en-GB" dirty="0">
                <a:solidFill>
                  <a:schemeClr val="accent6"/>
                </a:solidFill>
              </a:rPr>
              <a:t>deepen the spiritual life </a:t>
            </a:r>
            <a:r>
              <a:rPr lang="en-GB" dirty="0"/>
              <a:t>of students through prayer</a:t>
            </a:r>
            <a:r>
              <a:rPr lang="en-GB" dirty="0" smtClean="0"/>
              <a:t>, study </a:t>
            </a:r>
            <a:r>
              <a:rPr lang="en-GB" dirty="0"/>
              <a:t>of the Holy Scriptures of the Old and </a:t>
            </a:r>
            <a:r>
              <a:rPr lang="en-GB" dirty="0" smtClean="0"/>
              <a:t>New Testaments </a:t>
            </a:r>
            <a:r>
              <a:rPr lang="en-GB" dirty="0"/>
              <a:t>as the record of God's revelation of Himself </a:t>
            </a:r>
            <a:r>
              <a:rPr lang="en-GB" dirty="0" smtClean="0"/>
              <a:t>to men</a:t>
            </a:r>
            <a:r>
              <a:rPr lang="en-GB" dirty="0"/>
              <a:t>, written by men inspired by the Holy Spirit, and </a:t>
            </a:r>
            <a:r>
              <a:rPr lang="en-GB" dirty="0" smtClean="0"/>
              <a:t>the corporate </a:t>
            </a:r>
            <a:r>
              <a:rPr lang="en-GB" dirty="0"/>
              <a:t>worship of the Church.</a:t>
            </a:r>
          </a:p>
          <a:p>
            <a:pPr marL="0" indent="0">
              <a:buNone/>
            </a:pPr>
            <a:r>
              <a:rPr lang="en-GB" dirty="0"/>
              <a:t>3. </a:t>
            </a:r>
            <a:r>
              <a:rPr lang="en-GB" dirty="0">
                <a:solidFill>
                  <a:schemeClr val="accent6"/>
                </a:solidFill>
              </a:rPr>
              <a:t>To help all students to witness to Jesus Christ </a:t>
            </a:r>
            <a:r>
              <a:rPr lang="en-GB" dirty="0"/>
              <a:t>both in </a:t>
            </a:r>
            <a:r>
              <a:rPr lang="en-GB" dirty="0" smtClean="0"/>
              <a:t>and out </a:t>
            </a:r>
            <a:r>
              <a:rPr lang="en-GB" dirty="0"/>
              <a:t>of School or College, and by study and discussion </a:t>
            </a:r>
            <a:r>
              <a:rPr lang="en-GB" dirty="0" smtClean="0"/>
              <a:t>to fulfil </a:t>
            </a:r>
            <a:r>
              <a:rPr lang="en-GB" dirty="0"/>
              <a:t>their vocation as students by bringing every </a:t>
            </a:r>
            <a:r>
              <a:rPr lang="en-GB" dirty="0" smtClean="0"/>
              <a:t>thought into </a:t>
            </a:r>
            <a:r>
              <a:rPr lang="en-GB" dirty="0"/>
              <a:t>captivity to Christ.</a:t>
            </a:r>
          </a:p>
          <a:p>
            <a:pPr marL="0" indent="0">
              <a:buNone/>
            </a:pPr>
            <a:r>
              <a:rPr lang="en-GB" dirty="0"/>
              <a:t>4. To bring students into </a:t>
            </a:r>
            <a:r>
              <a:rPr lang="en-GB" dirty="0">
                <a:solidFill>
                  <a:schemeClr val="accent6"/>
                </a:solidFill>
              </a:rPr>
              <a:t>Christian fellowship </a:t>
            </a:r>
            <a:r>
              <a:rPr lang="en-GB" dirty="0"/>
              <a:t>with each </a:t>
            </a:r>
            <a:r>
              <a:rPr lang="en-GB" dirty="0" smtClean="0"/>
              <a:t>other in </a:t>
            </a:r>
            <a:r>
              <a:rPr lang="en-GB" dirty="0"/>
              <a:t>serving the needs of all students and of the world.</a:t>
            </a:r>
          </a:p>
          <a:p>
            <a:pPr marL="0" indent="0">
              <a:buNone/>
            </a:pPr>
            <a:r>
              <a:rPr lang="en-GB" dirty="0"/>
              <a:t>5. To call students to work for the </a:t>
            </a:r>
            <a:r>
              <a:rPr lang="en-GB" dirty="0">
                <a:solidFill>
                  <a:schemeClr val="accent6"/>
                </a:solidFill>
              </a:rPr>
              <a:t>extension, unity </a:t>
            </a:r>
            <a:r>
              <a:rPr lang="en-GB" dirty="0" smtClean="0">
                <a:solidFill>
                  <a:schemeClr val="accent6"/>
                </a:solidFill>
              </a:rPr>
              <a:t>and renewal </a:t>
            </a:r>
            <a:r>
              <a:rPr lang="en-GB" dirty="0">
                <a:solidFill>
                  <a:schemeClr val="accent6"/>
                </a:solidFill>
              </a:rPr>
              <a:t>of the Church throughout the world, </a:t>
            </a:r>
            <a:r>
              <a:rPr lang="en-GB" dirty="0"/>
              <a:t>and to </a:t>
            </a:r>
            <a:r>
              <a:rPr lang="en-GB" dirty="0" smtClean="0"/>
              <a:t>bear witness </a:t>
            </a:r>
            <a:r>
              <a:rPr lang="en-GB" dirty="0"/>
              <a:t>as responsible members of a particular Church, </a:t>
            </a:r>
            <a:r>
              <a:rPr lang="en-GB" dirty="0" smtClean="0"/>
              <a:t>in personal </a:t>
            </a:r>
            <a:r>
              <a:rPr lang="en-GB" dirty="0"/>
              <a:t>commitment to Jesus as Saviour and Lord</a:t>
            </a:r>
          </a:p>
        </p:txBody>
      </p:sp>
      <p:sp>
        <p:nvSpPr>
          <p:cNvPr id="4" name="Date Placeholder 3"/>
          <p:cNvSpPr>
            <a:spLocks noGrp="1"/>
          </p:cNvSpPr>
          <p:nvPr>
            <p:ph type="dt" sz="half" idx="10"/>
          </p:nvPr>
        </p:nvSpPr>
        <p:spPr/>
        <p:txBody>
          <a:bodyPr/>
          <a:lstStyle/>
          <a:p>
            <a:fld id="{2D06DFD1-4415-4560-A12B-98DD0971E9A6}"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14</a:t>
            </a:fld>
            <a:endParaRPr lang="en-US" dirty="0"/>
          </a:p>
        </p:txBody>
      </p:sp>
    </p:spTree>
    <p:extLst>
      <p:ext uri="{BB962C8B-B14F-4D97-AF65-F5344CB8AC3E}">
        <p14:creationId xmlns:p14="http://schemas.microsoft.com/office/powerpoint/2010/main" val="21133561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907EF6B7-1338-4443-8C46-6A318D952DF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10" name="Freeform: Shape 9">
            <a:extLst>
              <a:ext uri="{FF2B5EF4-FFF2-40B4-BE49-F238E27FC236}">
                <a16:creationId xmlns:a16="http://schemas.microsoft.com/office/drawing/2014/main" xmlns="" id="{DAAE4CDD-124C-4DCF-9584-B6033B545DD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prstClr val="white"/>
              </a:solidFill>
            </a:endParaRPr>
          </a:p>
        </p:txBody>
      </p:sp>
      <p:sp>
        <p:nvSpPr>
          <p:cNvPr id="2" name="Title 1">
            <a:extLst>
              <a:ext uri="{FF2B5EF4-FFF2-40B4-BE49-F238E27FC236}">
                <a16:creationId xmlns:a16="http://schemas.microsoft.com/office/drawing/2014/main" xmlns="" id="{6913A9F9-4636-EA1E-7798-F61842E54789}"/>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SCOM VISION AND MISSION</a:t>
            </a:r>
            <a:endParaRPr lang="aa-ET" dirty="0">
              <a:solidFill>
                <a:srgbClr val="FFFFFF"/>
              </a:solidFill>
            </a:endParaRPr>
          </a:p>
        </p:txBody>
      </p:sp>
      <p:sp>
        <p:nvSpPr>
          <p:cNvPr id="12" name="Arc 11">
            <a:extLst>
              <a:ext uri="{FF2B5EF4-FFF2-40B4-BE49-F238E27FC236}">
                <a16:creationId xmlns:a16="http://schemas.microsoft.com/office/drawing/2014/main" xmlns="" id="{081E4A58-353D-44AE-B2FC-2A74E2E400F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defTabSz="914400"/>
            <a:endParaRPr lang="en-US" dirty="0">
              <a:solidFill>
                <a:prstClr val="black"/>
              </a:solidFill>
            </a:endParaRPr>
          </a:p>
        </p:txBody>
      </p:sp>
      <p:sp>
        <p:nvSpPr>
          <p:cNvPr id="15" name="Content Placeholder 2">
            <a:extLst>
              <a:ext uri="{FF2B5EF4-FFF2-40B4-BE49-F238E27FC236}">
                <a16:creationId xmlns:a16="http://schemas.microsoft.com/office/drawing/2014/main" xmlns="" id="{C64B4B5A-7394-C37C-B504-6E0C305042CB}"/>
              </a:ext>
            </a:extLst>
          </p:cNvPr>
          <p:cNvSpPr>
            <a:spLocks noGrp="1"/>
          </p:cNvSpPr>
          <p:nvPr>
            <p:ph idx="1"/>
          </p:nvPr>
        </p:nvSpPr>
        <p:spPr>
          <a:xfrm>
            <a:off x="4447308" y="591344"/>
            <a:ext cx="6906491" cy="5585619"/>
          </a:xfrm>
        </p:spPr>
        <p:txBody>
          <a:bodyPr anchor="ctr">
            <a:normAutofit/>
          </a:bodyPr>
          <a:lstStyle/>
          <a:p>
            <a:r>
              <a:rPr lang="en-US" dirty="0"/>
              <a:t>VISION: To be a </a:t>
            </a:r>
            <a:r>
              <a:rPr lang="en-US" i="1" dirty="0">
                <a:solidFill>
                  <a:schemeClr val="accent2">
                    <a:lumMod val="75000"/>
                  </a:schemeClr>
                </a:solidFill>
              </a:rPr>
              <a:t>vibrant student movement </a:t>
            </a:r>
            <a:r>
              <a:rPr lang="en-US" dirty="0"/>
              <a:t>on every campus capable of </a:t>
            </a:r>
            <a:r>
              <a:rPr lang="en-US" i="1" dirty="0">
                <a:solidFill>
                  <a:schemeClr val="accent2">
                    <a:lumMod val="75000"/>
                  </a:schemeClr>
                </a:solidFill>
              </a:rPr>
              <a:t>impacting the whole society for God</a:t>
            </a:r>
            <a:r>
              <a:rPr lang="en-US" i="1" dirty="0"/>
              <a:t>.</a:t>
            </a:r>
          </a:p>
          <a:p>
            <a:r>
              <a:rPr lang="en-US" i="1" dirty="0"/>
              <a:t>MISSION: </a:t>
            </a:r>
            <a:r>
              <a:rPr lang="en-US" dirty="0"/>
              <a:t>Building </a:t>
            </a:r>
            <a:r>
              <a:rPr lang="en-US" dirty="0">
                <a:solidFill>
                  <a:schemeClr val="accent2">
                    <a:lumMod val="75000"/>
                  </a:schemeClr>
                </a:solidFill>
              </a:rPr>
              <a:t>a </a:t>
            </a:r>
            <a:r>
              <a:rPr lang="en-US" i="1" dirty="0">
                <a:solidFill>
                  <a:schemeClr val="accent2">
                    <a:lumMod val="75000"/>
                  </a:schemeClr>
                </a:solidFill>
              </a:rPr>
              <a:t>well-coordinated and financially stable organization</a:t>
            </a:r>
            <a:r>
              <a:rPr lang="en-US" dirty="0">
                <a:solidFill>
                  <a:schemeClr val="accent2">
                    <a:lumMod val="75000"/>
                  </a:schemeClr>
                </a:solidFill>
              </a:rPr>
              <a:t> </a:t>
            </a:r>
            <a:r>
              <a:rPr lang="en-US" b="1" dirty="0">
                <a:solidFill>
                  <a:srgbClr val="7030A0"/>
                </a:solidFill>
              </a:rPr>
              <a:t>that is committed to the </a:t>
            </a:r>
            <a:r>
              <a:rPr lang="en-US" b="1" i="1" u="sng" dirty="0">
                <a:solidFill>
                  <a:srgbClr val="7030A0"/>
                </a:solidFill>
              </a:rPr>
              <a:t>evangelism</a:t>
            </a:r>
            <a:r>
              <a:rPr lang="en-US" b="1" dirty="0">
                <a:solidFill>
                  <a:srgbClr val="7030A0"/>
                </a:solidFill>
              </a:rPr>
              <a:t>, </a:t>
            </a:r>
            <a:r>
              <a:rPr lang="en-US" b="1" i="1" u="sng" dirty="0">
                <a:solidFill>
                  <a:srgbClr val="7030A0"/>
                </a:solidFill>
              </a:rPr>
              <a:t>discipleship</a:t>
            </a:r>
            <a:r>
              <a:rPr lang="en-US" b="1" dirty="0">
                <a:solidFill>
                  <a:srgbClr val="7030A0"/>
                </a:solidFill>
              </a:rPr>
              <a:t> and </a:t>
            </a:r>
            <a:r>
              <a:rPr lang="en-US" b="1" i="1" u="sng" dirty="0">
                <a:solidFill>
                  <a:srgbClr val="7030A0"/>
                </a:solidFill>
              </a:rPr>
              <a:t>training</a:t>
            </a:r>
            <a:r>
              <a:rPr lang="en-US" b="1" i="1" dirty="0">
                <a:solidFill>
                  <a:srgbClr val="7030A0"/>
                </a:solidFill>
              </a:rPr>
              <a:t> of students </a:t>
            </a:r>
            <a:r>
              <a:rPr lang="en-US" b="1" dirty="0">
                <a:solidFill>
                  <a:srgbClr val="7030A0"/>
                </a:solidFill>
              </a:rPr>
              <a:t>and </a:t>
            </a:r>
            <a:r>
              <a:rPr lang="en-US" b="1" dirty="0">
                <a:solidFill>
                  <a:srgbClr val="00B050"/>
                </a:solidFill>
              </a:rPr>
              <a:t>equipping them to live as witnesses of Jesus Christ on campus and beyond</a:t>
            </a:r>
            <a:r>
              <a:rPr lang="en-US" dirty="0"/>
              <a:t>. </a:t>
            </a:r>
            <a:endParaRPr lang="aa-ET" dirty="0"/>
          </a:p>
          <a:p>
            <a:endParaRPr lang="en-US" i="1" dirty="0"/>
          </a:p>
          <a:p>
            <a:endParaRPr lang="aa-ET" dirty="0"/>
          </a:p>
        </p:txBody>
      </p:sp>
    </p:spTree>
    <p:extLst>
      <p:ext uri="{BB962C8B-B14F-4D97-AF65-F5344CB8AC3E}">
        <p14:creationId xmlns:p14="http://schemas.microsoft.com/office/powerpoint/2010/main" val="2991577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Divine Mandate: </a:t>
            </a:r>
            <a:br>
              <a:rPr lang="en-GB" dirty="0" smtClean="0"/>
            </a:br>
            <a:r>
              <a:rPr lang="en-GB" dirty="0" smtClean="0"/>
              <a:t>Go and make Disciples of the nations…</a:t>
            </a:r>
            <a:endParaRPr lang="en-GB" dirty="0"/>
          </a:p>
        </p:txBody>
      </p:sp>
      <p:sp>
        <p:nvSpPr>
          <p:cNvPr id="3" name="Content Placeholder 2"/>
          <p:cNvSpPr>
            <a:spLocks noGrp="1"/>
          </p:cNvSpPr>
          <p:nvPr>
            <p:ph idx="1"/>
          </p:nvPr>
        </p:nvSpPr>
        <p:spPr/>
        <p:txBody>
          <a:bodyPr>
            <a:normAutofit fontScale="85000" lnSpcReduction="20000"/>
          </a:bodyPr>
          <a:lstStyle/>
          <a:p>
            <a:endParaRPr lang="en-GB" dirty="0" smtClean="0"/>
          </a:p>
          <a:p>
            <a:r>
              <a:rPr lang="en-GB" b="1" dirty="0" smtClean="0">
                <a:solidFill>
                  <a:srgbClr val="FF0000"/>
                </a:solidFill>
                <a:latin typeface="Verdana" panose="020B0604030504040204" pitchFamily="34" charset="0"/>
                <a:ea typeface="Verdana" panose="020B0604030504040204" pitchFamily="34" charset="0"/>
              </a:rPr>
              <a:t>Therefore </a:t>
            </a:r>
            <a:r>
              <a:rPr lang="en-GB" b="1" dirty="0">
                <a:solidFill>
                  <a:srgbClr val="FF0000"/>
                </a:solidFill>
                <a:latin typeface="Verdana" panose="020B0604030504040204" pitchFamily="34" charset="0"/>
                <a:ea typeface="Verdana" panose="020B0604030504040204" pitchFamily="34" charset="0"/>
              </a:rPr>
              <a:t>go and make disciples of all nations</a:t>
            </a:r>
            <a:r>
              <a:rPr lang="en-GB" b="1" dirty="0">
                <a:latin typeface="Verdana" panose="020B0604030504040204" pitchFamily="34" charset="0"/>
                <a:ea typeface="Verdana" panose="020B0604030504040204" pitchFamily="34" charset="0"/>
              </a:rPr>
              <a:t>, </a:t>
            </a:r>
            <a:r>
              <a:rPr lang="en-GB" b="1" dirty="0">
                <a:solidFill>
                  <a:srgbClr val="7030A0"/>
                </a:solidFill>
                <a:latin typeface="Verdana" panose="020B0604030504040204" pitchFamily="34" charset="0"/>
                <a:ea typeface="Verdana" panose="020B0604030504040204" pitchFamily="34" charset="0"/>
              </a:rPr>
              <a:t>baptizing them in the name of the Father and of the Son and of the Holy Spirit,</a:t>
            </a:r>
            <a:r>
              <a:rPr lang="en-GB" b="1" dirty="0">
                <a:latin typeface="Verdana" panose="020B0604030504040204" pitchFamily="34" charset="0"/>
                <a:ea typeface="Verdana" panose="020B0604030504040204" pitchFamily="34" charset="0"/>
              </a:rPr>
              <a:t> [20] </a:t>
            </a:r>
            <a:r>
              <a:rPr lang="en-GB" b="1" dirty="0">
                <a:solidFill>
                  <a:srgbClr val="00B050"/>
                </a:solidFill>
                <a:latin typeface="Verdana" panose="020B0604030504040204" pitchFamily="34" charset="0"/>
                <a:ea typeface="Verdana" panose="020B0604030504040204" pitchFamily="34" charset="0"/>
              </a:rPr>
              <a:t>and teaching them to obey everything I have commanded you</a:t>
            </a:r>
            <a:r>
              <a:rPr lang="en-GB" dirty="0" smtClean="0">
                <a:latin typeface="Verdana" panose="020B0604030504040204" pitchFamily="34" charset="0"/>
                <a:ea typeface="Verdana" panose="020B0604030504040204" pitchFamily="34" charset="0"/>
              </a:rPr>
              <a:t>.</a:t>
            </a:r>
            <a:r>
              <a:rPr lang="en-GB" dirty="0">
                <a:latin typeface="Verdana" panose="020B0604030504040204" pitchFamily="34" charset="0"/>
                <a:ea typeface="Verdana" panose="020B0604030504040204" pitchFamily="34" charset="0"/>
              </a:rPr>
              <a:t> </a:t>
            </a:r>
            <a:endParaRPr lang="en-GB" dirty="0" smtClean="0">
              <a:latin typeface="Verdana" panose="020B0604030504040204" pitchFamily="34" charset="0"/>
              <a:ea typeface="Verdana" panose="020B0604030504040204" pitchFamily="34" charset="0"/>
            </a:endParaRPr>
          </a:p>
          <a:p>
            <a:pPr lvl="1"/>
            <a:r>
              <a:rPr lang="en-GB" dirty="0" smtClean="0">
                <a:latin typeface="Verdana" panose="020B0604030504040204" pitchFamily="34" charset="0"/>
                <a:ea typeface="Verdana" panose="020B0604030504040204" pitchFamily="34" charset="0"/>
              </a:rPr>
              <a:t>Go and make disciples of all nations</a:t>
            </a:r>
          </a:p>
          <a:p>
            <a:pPr lvl="2"/>
            <a:r>
              <a:rPr lang="en-GB" dirty="0" smtClean="0">
                <a:latin typeface="Verdana" panose="020B0604030504040204" pitchFamily="34" charset="0"/>
                <a:ea typeface="Verdana" panose="020B0604030504040204" pitchFamily="34" charset="0"/>
              </a:rPr>
              <a:t>As you go, make disciples, disciplined followers of all nations, campuses, people groups, people of all walks of life……</a:t>
            </a:r>
          </a:p>
          <a:p>
            <a:pPr lvl="1"/>
            <a:r>
              <a:rPr lang="en-GB" dirty="0" smtClean="0">
                <a:latin typeface="Verdana" panose="020B0604030504040204" pitchFamily="34" charset="0"/>
                <a:ea typeface="Verdana" panose="020B0604030504040204" pitchFamily="34" charset="0"/>
              </a:rPr>
              <a:t>Baptizing them …..</a:t>
            </a:r>
          </a:p>
          <a:p>
            <a:pPr lvl="2"/>
            <a:r>
              <a:rPr lang="en-GB" dirty="0" smtClean="0">
                <a:latin typeface="Verdana" panose="020B0604030504040204" pitchFamily="34" charset="0"/>
                <a:ea typeface="Verdana" panose="020B0604030504040204" pitchFamily="34" charset="0"/>
              </a:rPr>
              <a:t>Immerse them in the truth of the kingdom </a:t>
            </a:r>
          </a:p>
          <a:p>
            <a:pPr lvl="2"/>
            <a:r>
              <a:rPr lang="en-GB" dirty="0" smtClean="0">
                <a:latin typeface="Verdana" panose="020B0604030504040204" pitchFamily="34" charset="0"/>
                <a:ea typeface="Verdana" panose="020B0604030504040204" pitchFamily="34" charset="0"/>
              </a:rPr>
              <a:t>Let them identify with me in life and death….</a:t>
            </a:r>
          </a:p>
          <a:p>
            <a:pPr lvl="1"/>
            <a:r>
              <a:rPr lang="en-GB" dirty="0" smtClean="0">
                <a:latin typeface="Verdana" panose="020B0604030504040204" pitchFamily="34" charset="0"/>
                <a:ea typeface="Verdana" panose="020B0604030504040204" pitchFamily="34" charset="0"/>
              </a:rPr>
              <a:t>Teaching them to obey ……</a:t>
            </a:r>
          </a:p>
          <a:p>
            <a:pPr lvl="2"/>
            <a:r>
              <a:rPr lang="en-GB" dirty="0" smtClean="0">
                <a:latin typeface="Verdana" panose="020B0604030504040204" pitchFamily="34" charset="0"/>
                <a:ea typeface="Verdana" panose="020B0604030504040204" pitchFamily="34" charset="0"/>
              </a:rPr>
              <a:t>Inculcate kingdom values, principles and systems</a:t>
            </a:r>
          </a:p>
          <a:p>
            <a:pPr lvl="2"/>
            <a:r>
              <a:rPr lang="en-GB" dirty="0" smtClean="0">
                <a:latin typeface="Verdana" panose="020B0604030504040204" pitchFamily="34" charset="0"/>
                <a:ea typeface="Verdana" panose="020B0604030504040204" pitchFamily="34" charset="0"/>
              </a:rPr>
              <a:t>Obedience and faithfulness are the true marks of a disciple </a:t>
            </a:r>
          </a:p>
          <a:p>
            <a:pPr lvl="1"/>
            <a:r>
              <a:rPr lang="en-GB" dirty="0" smtClean="0">
                <a:latin typeface="Verdana" panose="020B0604030504040204" pitchFamily="34" charset="0"/>
                <a:ea typeface="Verdana" panose="020B0604030504040204" pitchFamily="34" charset="0"/>
              </a:rPr>
              <a:t>I am with you always</a:t>
            </a:r>
          </a:p>
          <a:p>
            <a:pPr lvl="2"/>
            <a:r>
              <a:rPr lang="en-GB" dirty="0" smtClean="0">
                <a:latin typeface="Verdana" panose="020B0604030504040204" pitchFamily="34" charset="0"/>
                <a:ea typeface="Verdana" panose="020B0604030504040204" pitchFamily="34" charset="0"/>
              </a:rPr>
              <a:t>Assurance of His presence, guidance, protection and involvement </a:t>
            </a:r>
          </a:p>
          <a:p>
            <a:pPr lvl="2"/>
            <a:r>
              <a:rPr lang="en-GB" dirty="0" smtClean="0">
                <a:latin typeface="Verdana" panose="020B0604030504040204" pitchFamily="34" charset="0"/>
                <a:ea typeface="Verdana" panose="020B0604030504040204" pitchFamily="34" charset="0"/>
              </a:rPr>
              <a:t>He watches, notes and knows everything we are doing</a:t>
            </a:r>
          </a:p>
          <a:p>
            <a:pPr lvl="2"/>
            <a:r>
              <a:rPr lang="en-GB" dirty="0" smtClean="0">
                <a:latin typeface="Verdana" panose="020B0604030504040204" pitchFamily="34" charset="0"/>
                <a:ea typeface="Verdana" panose="020B0604030504040204" pitchFamily="34" charset="0"/>
              </a:rPr>
              <a:t>He is aware of the quality of work we are doing </a:t>
            </a:r>
          </a:p>
          <a:p>
            <a:pPr lvl="2"/>
            <a:r>
              <a:rPr lang="en-GB" dirty="0" smtClean="0">
                <a:latin typeface="Verdana" panose="020B0604030504040204" pitchFamily="34" charset="0"/>
                <a:ea typeface="Verdana" panose="020B0604030504040204" pitchFamily="34" charset="0"/>
              </a:rPr>
              <a:t>We cannot cheat Him about it for He is with us all the time, everywhere and whenever we go</a:t>
            </a:r>
            <a:endParaRPr lang="en-GB" dirty="0">
              <a:latin typeface="Verdana" panose="020B0604030504040204" pitchFamily="34" charset="0"/>
              <a:ea typeface="Verdana" panose="020B0604030504040204" pitchFamily="34" charset="0"/>
            </a:endParaRPr>
          </a:p>
          <a:p>
            <a:r>
              <a:rPr lang="en-GB" dirty="0" smtClean="0">
                <a:latin typeface="Verdana" panose="020B0604030504040204" pitchFamily="34" charset="0"/>
                <a:ea typeface="Verdana" panose="020B0604030504040204" pitchFamily="34" charset="0"/>
              </a:rPr>
              <a:t>Question: how does the realisation that He is there with us affect the quality of our work?</a:t>
            </a:r>
          </a:p>
          <a:p>
            <a:endParaRPr lang="en-GB" dirty="0">
              <a:latin typeface="Verdana" panose="020B0604030504040204" pitchFamily="34" charset="0"/>
              <a:ea typeface="Verdana" panose="020B0604030504040204" pitchFamily="34" charset="0"/>
            </a:endParaRPr>
          </a:p>
        </p:txBody>
      </p:sp>
      <p:sp>
        <p:nvSpPr>
          <p:cNvPr id="4" name="Date Placeholder 3"/>
          <p:cNvSpPr>
            <a:spLocks noGrp="1"/>
          </p:cNvSpPr>
          <p:nvPr>
            <p:ph type="dt" sz="half" idx="10"/>
          </p:nvPr>
        </p:nvSpPr>
        <p:spPr/>
        <p:txBody>
          <a:bodyPr/>
          <a:lstStyle/>
          <a:p>
            <a:fld id="{59B099CF-59AB-448A-B91D-70C5BB9D3F3F}"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16</a:t>
            </a:fld>
            <a:endParaRPr lang="en-US" dirty="0"/>
          </a:p>
        </p:txBody>
      </p:sp>
    </p:spTree>
    <p:extLst>
      <p:ext uri="{BB962C8B-B14F-4D97-AF65-F5344CB8AC3E}">
        <p14:creationId xmlns:p14="http://schemas.microsoft.com/office/powerpoint/2010/main" val="31776477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Disciples </a:t>
            </a:r>
            <a:endParaRPr lang="en-GB" dirty="0"/>
          </a:p>
        </p:txBody>
      </p:sp>
      <p:sp>
        <p:nvSpPr>
          <p:cNvPr id="3" name="Content Placeholder 2"/>
          <p:cNvSpPr>
            <a:spLocks noGrp="1"/>
          </p:cNvSpPr>
          <p:nvPr>
            <p:ph idx="1"/>
          </p:nvPr>
        </p:nvSpPr>
        <p:spPr/>
        <p:txBody>
          <a:bodyPr/>
          <a:lstStyle/>
          <a:p>
            <a:r>
              <a:rPr lang="en-GB" dirty="0" smtClean="0"/>
              <a:t>He appointed the twelve that they may be with Him and the He might send them out to preach and He gave them authority to drive demons [Mark 3:13]</a:t>
            </a:r>
          </a:p>
          <a:p>
            <a:pPr lvl="1"/>
            <a:r>
              <a:rPr lang="en-GB" dirty="0" smtClean="0"/>
              <a:t>He appointed them that they may be with Him.</a:t>
            </a:r>
          </a:p>
          <a:p>
            <a:pPr lvl="2"/>
            <a:r>
              <a:rPr lang="en-GB" dirty="0" smtClean="0"/>
              <a:t>Discipleship is essentially being with Jesus </a:t>
            </a:r>
          </a:p>
          <a:p>
            <a:pPr lvl="2"/>
            <a:r>
              <a:rPr lang="en-GB" dirty="0" smtClean="0"/>
              <a:t>To observe Him, know Him and learn from Him</a:t>
            </a:r>
          </a:p>
          <a:p>
            <a:pPr lvl="1"/>
            <a:r>
              <a:rPr lang="en-GB" dirty="0" smtClean="0"/>
              <a:t>That He may send them to preach</a:t>
            </a:r>
          </a:p>
          <a:p>
            <a:pPr lvl="2"/>
            <a:r>
              <a:rPr lang="en-GB" dirty="0" smtClean="0"/>
              <a:t>He sends only those He appointed and spend time with Him</a:t>
            </a:r>
          </a:p>
          <a:p>
            <a:pPr lvl="2"/>
            <a:r>
              <a:rPr lang="en-GB" dirty="0" smtClean="0"/>
              <a:t>The gospel involves both proclamation and demonstration </a:t>
            </a:r>
          </a:p>
          <a:p>
            <a:pPr lvl="2"/>
            <a:r>
              <a:rPr lang="en-GB" dirty="0" smtClean="0"/>
              <a:t>He sent to do what they had seen Him do </a:t>
            </a:r>
          </a:p>
          <a:p>
            <a:pPr lvl="1"/>
            <a:r>
              <a:rPr lang="en-GB" dirty="0" smtClean="0"/>
              <a:t>And He gave them authority</a:t>
            </a:r>
          </a:p>
          <a:p>
            <a:pPr lvl="2"/>
            <a:r>
              <a:rPr lang="en-GB" dirty="0" smtClean="0"/>
              <a:t>He equipped them for the tasks ahead of them</a:t>
            </a:r>
          </a:p>
          <a:p>
            <a:pPr lvl="2"/>
            <a:r>
              <a:rPr lang="en-GB" dirty="0" smtClean="0"/>
              <a:t>They could do nothing on their own</a:t>
            </a:r>
          </a:p>
          <a:p>
            <a:pPr lvl="2"/>
            <a:r>
              <a:rPr lang="en-GB" dirty="0" smtClean="0"/>
              <a:t>He was working through them  </a:t>
            </a:r>
            <a:endParaRPr lang="en-GB" dirty="0"/>
          </a:p>
        </p:txBody>
      </p:sp>
      <p:sp>
        <p:nvSpPr>
          <p:cNvPr id="4" name="Date Placeholder 3"/>
          <p:cNvSpPr>
            <a:spLocks noGrp="1"/>
          </p:cNvSpPr>
          <p:nvPr>
            <p:ph type="dt" sz="half" idx="10"/>
          </p:nvPr>
        </p:nvSpPr>
        <p:spPr/>
        <p:txBody>
          <a:bodyPr/>
          <a:lstStyle/>
          <a:p>
            <a:fld id="{EEF9DE2E-99C6-4A6F-AD1D-BC8FC4BBB6FA}"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17</a:t>
            </a:fld>
            <a:endParaRPr lang="en-US" dirty="0"/>
          </a:p>
        </p:txBody>
      </p:sp>
    </p:spTree>
    <p:extLst>
      <p:ext uri="{BB962C8B-B14F-4D97-AF65-F5344CB8AC3E}">
        <p14:creationId xmlns:p14="http://schemas.microsoft.com/office/powerpoint/2010/main" val="2532863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Discipleship?</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1. </a:t>
            </a:r>
            <a:r>
              <a:rPr lang="en-GB" dirty="0" smtClean="0">
                <a:latin typeface="Verdana" panose="020B0604030504040204" pitchFamily="34" charset="0"/>
                <a:ea typeface="Verdana" panose="020B0604030504040204" pitchFamily="34" charset="0"/>
              </a:rPr>
              <a:t>Discipling is an </a:t>
            </a:r>
            <a:r>
              <a:rPr lang="en-GB" dirty="0" smtClean="0">
                <a:solidFill>
                  <a:srgbClr val="C00000"/>
                </a:solidFill>
                <a:latin typeface="Verdana" panose="020B0604030504040204" pitchFamily="34" charset="0"/>
                <a:ea typeface="Verdana" panose="020B0604030504040204" pitchFamily="34" charset="0"/>
              </a:rPr>
              <a:t>intentional relationship </a:t>
            </a:r>
            <a:r>
              <a:rPr lang="en-GB" dirty="0" smtClean="0">
                <a:latin typeface="Verdana" panose="020B0604030504040204" pitchFamily="34" charset="0"/>
                <a:ea typeface="Verdana" panose="020B0604030504040204" pitchFamily="34" charset="0"/>
              </a:rPr>
              <a:t>in which we </a:t>
            </a:r>
            <a:r>
              <a:rPr lang="en-GB" b="1" dirty="0" smtClean="0">
                <a:latin typeface="Verdana" panose="020B0604030504040204" pitchFamily="34" charset="0"/>
                <a:ea typeface="Verdana" panose="020B0604030504040204" pitchFamily="34" charset="0"/>
              </a:rPr>
              <a:t>walk alongside other disciples</a:t>
            </a:r>
            <a:r>
              <a:rPr lang="en-GB" dirty="0" smtClean="0">
                <a:latin typeface="Verdana" panose="020B0604030504040204" pitchFamily="34" charset="0"/>
                <a:ea typeface="Verdana" panose="020B0604030504040204" pitchFamily="34" charset="0"/>
              </a:rPr>
              <a:t> in order to </a:t>
            </a:r>
            <a:r>
              <a:rPr lang="en-GB" dirty="0" smtClean="0">
                <a:solidFill>
                  <a:srgbClr val="C00000"/>
                </a:solidFill>
                <a:latin typeface="Verdana" panose="020B0604030504040204" pitchFamily="34" charset="0"/>
                <a:ea typeface="Verdana" panose="020B0604030504040204" pitchFamily="34" charset="0"/>
              </a:rPr>
              <a:t>encourage, equip and challenge one another in love </a:t>
            </a:r>
            <a:r>
              <a:rPr lang="en-GB" dirty="0" smtClean="0">
                <a:latin typeface="Verdana" panose="020B0604030504040204" pitchFamily="34" charset="0"/>
                <a:ea typeface="Verdana" panose="020B0604030504040204" pitchFamily="34" charset="0"/>
              </a:rPr>
              <a:t>to </a:t>
            </a:r>
            <a:r>
              <a:rPr lang="en-GB" b="1" dirty="0" smtClean="0">
                <a:solidFill>
                  <a:srgbClr val="C00000"/>
                </a:solidFill>
                <a:latin typeface="Verdana" panose="020B0604030504040204" pitchFamily="34" charset="0"/>
                <a:ea typeface="Verdana" panose="020B0604030504040204" pitchFamily="34" charset="0"/>
              </a:rPr>
              <a:t>grow towards maturity in Christ</a:t>
            </a:r>
            <a:r>
              <a:rPr lang="en-GB" dirty="0" smtClean="0">
                <a:latin typeface="Verdana" panose="020B0604030504040204" pitchFamily="34" charset="0"/>
                <a:ea typeface="Verdana" panose="020B0604030504040204" pitchFamily="34" charset="0"/>
              </a:rPr>
              <a:t>. This includes equipping the disciple to teach others as well</a:t>
            </a:r>
            <a:endParaRPr lang="en-GB" dirty="0">
              <a:latin typeface="Verdana" panose="020B0604030504040204" pitchFamily="34" charset="0"/>
              <a:ea typeface="Verdana" panose="020B0604030504040204" pitchFamily="34" charset="0"/>
            </a:endParaRPr>
          </a:p>
          <a:p>
            <a:pPr marL="0" indent="0">
              <a:buNone/>
            </a:pPr>
            <a:r>
              <a:rPr lang="en-GB" dirty="0" smtClean="0">
                <a:latin typeface="Verdana" panose="020B0604030504040204" pitchFamily="34" charset="0"/>
                <a:ea typeface="Verdana" panose="020B0604030504040204" pitchFamily="34" charset="0"/>
              </a:rPr>
              <a:t>2. A disciple is </a:t>
            </a:r>
            <a:r>
              <a:rPr lang="en-GB" b="1" dirty="0" smtClean="0">
                <a:solidFill>
                  <a:srgbClr val="C00000"/>
                </a:solidFill>
                <a:latin typeface="Verdana" panose="020B0604030504040204" pitchFamily="34" charset="0"/>
                <a:ea typeface="Verdana" panose="020B0604030504040204" pitchFamily="34" charset="0"/>
              </a:rPr>
              <a:t>one who responds in faith and obedience to the gracious call to follow Jesus Christ.</a:t>
            </a:r>
            <a:r>
              <a:rPr lang="en-GB" dirty="0" smtClean="0">
                <a:latin typeface="Verdana" panose="020B0604030504040204" pitchFamily="34" charset="0"/>
                <a:ea typeface="Verdana" panose="020B0604030504040204" pitchFamily="34" charset="0"/>
              </a:rPr>
              <a:t> Being a disciple is a lifelong process of dying to self while allowing Jesus Christ to come alive in us. </a:t>
            </a:r>
          </a:p>
          <a:p>
            <a:pPr marL="0" indent="0">
              <a:buNone/>
            </a:pPr>
            <a:r>
              <a:rPr lang="en-GB" dirty="0" smtClean="0">
                <a:latin typeface="Verdana" panose="020B0604030504040204" pitchFamily="34" charset="0"/>
                <a:ea typeface="Verdana" panose="020B0604030504040204" pitchFamily="34" charset="0"/>
              </a:rPr>
              <a:t>3. Discipleship is all about </a:t>
            </a:r>
            <a:r>
              <a:rPr lang="en-GB" b="1" u="sng" dirty="0" smtClean="0">
                <a:solidFill>
                  <a:srgbClr val="C00000"/>
                </a:solidFill>
                <a:latin typeface="Verdana" panose="020B0604030504040204" pitchFamily="34" charset="0"/>
                <a:ea typeface="Verdana" panose="020B0604030504040204" pitchFamily="34" charset="0"/>
              </a:rPr>
              <a:t>form</a:t>
            </a:r>
            <a:r>
              <a:rPr lang="en-GB" b="1" dirty="0" smtClean="0">
                <a:solidFill>
                  <a:srgbClr val="C00000"/>
                </a:solidFill>
                <a:latin typeface="Verdana" panose="020B0604030504040204" pitchFamily="34" charset="0"/>
                <a:ea typeface="Verdana" panose="020B0604030504040204" pitchFamily="34" charset="0"/>
              </a:rPr>
              <a:t>ation</a:t>
            </a:r>
            <a:r>
              <a:rPr lang="en-GB" dirty="0" smtClean="0">
                <a:latin typeface="Verdana" panose="020B0604030504040204" pitchFamily="34" charset="0"/>
                <a:ea typeface="Verdana" panose="020B0604030504040204" pitchFamily="34" charset="0"/>
              </a:rPr>
              <a:t>. </a:t>
            </a:r>
          </a:p>
          <a:p>
            <a:pPr lvl="1"/>
            <a:r>
              <a:rPr lang="en-GB" dirty="0" smtClean="0">
                <a:latin typeface="Verdana" panose="020B0604030504040204" pitchFamily="34" charset="0"/>
                <a:ea typeface="Verdana" panose="020B0604030504040204" pitchFamily="34" charset="0"/>
              </a:rPr>
              <a:t>God first </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solidFill>
                  <a:srgbClr val="C00000"/>
                </a:solidFill>
                <a:latin typeface="Verdana" panose="020B0604030504040204" pitchFamily="34" charset="0"/>
                <a:ea typeface="Verdana" panose="020B0604030504040204" pitchFamily="34" charset="0"/>
              </a:rPr>
              <a:t>ed</a:t>
            </a:r>
            <a:r>
              <a:rPr lang="en-GB" dirty="0" smtClean="0">
                <a:latin typeface="Verdana" panose="020B0604030504040204" pitchFamily="34" charset="0"/>
                <a:ea typeface="Verdana" panose="020B0604030504040204" pitchFamily="34" charset="0"/>
              </a:rPr>
              <a:t> us in His image and likeness</a:t>
            </a:r>
          </a:p>
          <a:p>
            <a:pPr lvl="1"/>
            <a:r>
              <a:rPr lang="en-GB" dirty="0" smtClean="0">
                <a:latin typeface="Verdana" panose="020B0604030504040204" pitchFamily="34" charset="0"/>
                <a:ea typeface="Verdana" panose="020B0604030504040204" pitchFamily="34" charset="0"/>
              </a:rPr>
              <a:t>Then Satan </a:t>
            </a:r>
            <a:r>
              <a:rPr lang="en-GB" dirty="0" smtClean="0">
                <a:solidFill>
                  <a:srgbClr val="C00000"/>
                </a:solidFill>
                <a:latin typeface="Verdana" panose="020B0604030504040204" pitchFamily="34" charset="0"/>
                <a:ea typeface="Verdana" panose="020B0604030504040204" pitchFamily="34" charset="0"/>
              </a:rPr>
              <a:t>de</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solidFill>
                  <a:srgbClr val="C00000"/>
                </a:solidFill>
                <a:latin typeface="Verdana" panose="020B0604030504040204" pitchFamily="34" charset="0"/>
                <a:ea typeface="Verdana" panose="020B0604030504040204" pitchFamily="34" charset="0"/>
              </a:rPr>
              <a:t>ed </a:t>
            </a:r>
            <a:r>
              <a:rPr lang="en-GB" dirty="0" smtClean="0">
                <a:latin typeface="Verdana" panose="020B0604030504040204" pitchFamily="34" charset="0"/>
                <a:ea typeface="Verdana" panose="020B0604030504040204" pitchFamily="34" charset="0"/>
              </a:rPr>
              <a:t>us</a:t>
            </a:r>
          </a:p>
          <a:p>
            <a:pPr lvl="1"/>
            <a:r>
              <a:rPr lang="en-GB" dirty="0" smtClean="0">
                <a:latin typeface="Verdana" panose="020B0604030504040204" pitchFamily="34" charset="0"/>
                <a:ea typeface="Verdana" panose="020B0604030504040204" pitchFamily="34" charset="0"/>
              </a:rPr>
              <a:t>The world also seeks to </a:t>
            </a:r>
            <a:r>
              <a:rPr lang="en-GB" dirty="0" smtClean="0">
                <a:solidFill>
                  <a:srgbClr val="C00000"/>
                </a:solidFill>
                <a:latin typeface="Verdana" panose="020B0604030504040204" pitchFamily="34" charset="0"/>
                <a:ea typeface="Verdana" panose="020B0604030504040204" pitchFamily="34" charset="0"/>
              </a:rPr>
              <a:t>con</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latin typeface="Verdana" panose="020B0604030504040204" pitchFamily="34" charset="0"/>
                <a:ea typeface="Verdana" panose="020B0604030504040204" pitchFamily="34" charset="0"/>
              </a:rPr>
              <a:t> us to its patterns</a:t>
            </a:r>
          </a:p>
          <a:p>
            <a:pPr lvl="1"/>
            <a:r>
              <a:rPr lang="en-GB" dirty="0" smtClean="0">
                <a:latin typeface="Verdana" panose="020B0604030504040204" pitchFamily="34" charset="0"/>
                <a:ea typeface="Verdana" panose="020B0604030504040204" pitchFamily="34" charset="0"/>
              </a:rPr>
              <a:t>Christ came to </a:t>
            </a:r>
            <a:r>
              <a:rPr lang="en-GB" dirty="0" smtClean="0">
                <a:solidFill>
                  <a:srgbClr val="C00000"/>
                </a:solidFill>
                <a:latin typeface="Verdana" panose="020B0604030504040204" pitchFamily="34" charset="0"/>
                <a:ea typeface="Verdana" panose="020B0604030504040204" pitchFamily="34" charset="0"/>
              </a:rPr>
              <a:t>re</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latin typeface="Verdana" panose="020B0604030504040204" pitchFamily="34" charset="0"/>
                <a:ea typeface="Verdana" panose="020B0604030504040204" pitchFamily="34" charset="0"/>
              </a:rPr>
              <a:t> us and, His word </a:t>
            </a:r>
            <a:r>
              <a:rPr lang="en-GB" dirty="0" smtClean="0">
                <a:solidFill>
                  <a:srgbClr val="C00000"/>
                </a:solidFill>
                <a:latin typeface="Verdana" panose="020B0604030504040204" pitchFamily="34" charset="0"/>
                <a:ea typeface="Verdana" panose="020B0604030504040204" pitchFamily="34" charset="0"/>
              </a:rPr>
              <a:t>in</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solidFill>
                  <a:srgbClr val="C00000"/>
                </a:solidFill>
                <a:latin typeface="Verdana" panose="020B0604030504040204" pitchFamily="34" charset="0"/>
                <a:ea typeface="Verdana" panose="020B0604030504040204" pitchFamily="34" charset="0"/>
              </a:rPr>
              <a:t>s</a:t>
            </a:r>
            <a:r>
              <a:rPr lang="en-GB" dirty="0" smtClean="0">
                <a:latin typeface="Verdana" panose="020B0604030504040204" pitchFamily="34" charset="0"/>
                <a:ea typeface="Verdana" panose="020B0604030504040204" pitchFamily="34" charset="0"/>
              </a:rPr>
              <a:t> us </a:t>
            </a:r>
          </a:p>
          <a:p>
            <a:pPr lvl="1"/>
            <a:r>
              <a:rPr lang="en-GB" dirty="0" smtClean="0">
                <a:latin typeface="Verdana" panose="020B0604030504040204" pitchFamily="34" charset="0"/>
                <a:ea typeface="Verdana" panose="020B0604030504040204" pitchFamily="34" charset="0"/>
              </a:rPr>
              <a:t>By His Spirit, God </a:t>
            </a:r>
            <a:r>
              <a:rPr lang="en-GB" dirty="0" smtClean="0">
                <a:solidFill>
                  <a:srgbClr val="C00000"/>
                </a:solidFill>
                <a:latin typeface="Verdana" panose="020B0604030504040204" pitchFamily="34" charset="0"/>
                <a:ea typeface="Verdana" panose="020B0604030504040204" pitchFamily="34" charset="0"/>
              </a:rPr>
              <a:t>trans</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solidFill>
                  <a:srgbClr val="C00000"/>
                </a:solidFill>
                <a:latin typeface="Verdana" panose="020B0604030504040204" pitchFamily="34" charset="0"/>
                <a:ea typeface="Verdana" panose="020B0604030504040204" pitchFamily="34" charset="0"/>
              </a:rPr>
              <a:t>s</a:t>
            </a:r>
            <a:r>
              <a:rPr lang="en-GB" dirty="0" smtClean="0">
                <a:latin typeface="Verdana" panose="020B0604030504040204" pitchFamily="34" charset="0"/>
                <a:ea typeface="Verdana" panose="020B0604030504040204" pitchFamily="34" charset="0"/>
              </a:rPr>
              <a:t> us to </a:t>
            </a:r>
            <a:r>
              <a:rPr lang="en-GB" dirty="0" smtClean="0">
                <a:solidFill>
                  <a:srgbClr val="C00000"/>
                </a:solidFill>
                <a:latin typeface="Verdana" panose="020B0604030504040204" pitchFamily="34" charset="0"/>
                <a:ea typeface="Verdana" panose="020B0604030504040204" pitchFamily="34" charset="0"/>
              </a:rPr>
              <a:t>con</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latin typeface="Verdana" panose="020B0604030504040204" pitchFamily="34" charset="0"/>
                <a:ea typeface="Verdana" panose="020B0604030504040204" pitchFamily="34" charset="0"/>
              </a:rPr>
              <a:t> us back to that original image He first </a:t>
            </a:r>
            <a:r>
              <a:rPr lang="en-GB" u="sng" dirty="0" smtClean="0">
                <a:solidFill>
                  <a:srgbClr val="C00000"/>
                </a:solidFill>
                <a:latin typeface="Verdana" panose="020B0604030504040204" pitchFamily="34" charset="0"/>
                <a:ea typeface="Verdana" panose="020B0604030504040204" pitchFamily="34" charset="0"/>
              </a:rPr>
              <a:t>form</a:t>
            </a:r>
            <a:r>
              <a:rPr lang="en-GB" dirty="0" smtClean="0">
                <a:solidFill>
                  <a:srgbClr val="C00000"/>
                </a:solidFill>
                <a:latin typeface="Verdana" panose="020B0604030504040204" pitchFamily="34" charset="0"/>
                <a:ea typeface="Verdana" panose="020B0604030504040204" pitchFamily="34" charset="0"/>
              </a:rPr>
              <a:t>ed </a:t>
            </a:r>
          </a:p>
          <a:p>
            <a:pPr marL="0" indent="0">
              <a:buNone/>
            </a:pPr>
            <a:r>
              <a:rPr lang="en-GB" dirty="0">
                <a:latin typeface="Verdana" panose="020B0604030504040204" pitchFamily="34" charset="0"/>
                <a:ea typeface="Verdana" panose="020B0604030504040204" pitchFamily="34" charset="0"/>
              </a:rPr>
              <a:t>	</a:t>
            </a:r>
          </a:p>
        </p:txBody>
      </p:sp>
      <p:sp>
        <p:nvSpPr>
          <p:cNvPr id="4" name="Date Placeholder 3"/>
          <p:cNvSpPr>
            <a:spLocks noGrp="1"/>
          </p:cNvSpPr>
          <p:nvPr>
            <p:ph type="dt" sz="half" idx="10"/>
          </p:nvPr>
        </p:nvSpPr>
        <p:spPr/>
        <p:txBody>
          <a:bodyPr/>
          <a:lstStyle/>
          <a:p>
            <a:fld id="{D701173C-A7A2-41B5-97F4-8E4C49F89ECF}"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18</a:t>
            </a:fld>
            <a:endParaRPr lang="en-US" dirty="0"/>
          </a:p>
        </p:txBody>
      </p:sp>
    </p:spTree>
    <p:extLst>
      <p:ext uri="{BB962C8B-B14F-4D97-AF65-F5344CB8AC3E}">
        <p14:creationId xmlns:p14="http://schemas.microsoft.com/office/powerpoint/2010/main" val="27842112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 Discipleship: Learning from the Master Himself</a:t>
            </a:r>
            <a:endParaRPr lang="en-GB" dirty="0"/>
          </a:p>
        </p:txBody>
      </p:sp>
      <p:sp>
        <p:nvSpPr>
          <p:cNvPr id="3" name="Content Placeholder 2"/>
          <p:cNvSpPr>
            <a:spLocks noGrp="1"/>
          </p:cNvSpPr>
          <p:nvPr>
            <p:ph idx="1"/>
          </p:nvPr>
        </p:nvSpPr>
        <p:spPr/>
        <p:txBody>
          <a:bodyPr/>
          <a:lstStyle/>
          <a:p>
            <a:r>
              <a:rPr lang="en-GB" dirty="0" smtClean="0"/>
              <a:t>When Jesus commanded His disciples to disciple the nations, they would surely remember the very thing He did with them: </a:t>
            </a:r>
          </a:p>
          <a:p>
            <a:pPr lvl="1"/>
            <a:r>
              <a:rPr lang="en-GB" b="1" dirty="0" smtClean="0">
                <a:solidFill>
                  <a:srgbClr val="00B050"/>
                </a:solidFill>
              </a:rPr>
              <a:t>Investing prolonged, real-life, day in, day out, intentional time with younger believers in order to personally  grow them to maturity as well as model for them how to disciple others in the same way</a:t>
            </a:r>
          </a:p>
          <a:p>
            <a:r>
              <a:rPr lang="en-GB" dirty="0" smtClean="0"/>
              <a:t>This sounds like what Paul is getting at in 2 Timothy 2:2 when he instructs his disciple Timothy:</a:t>
            </a:r>
          </a:p>
          <a:p>
            <a:pPr lvl="1"/>
            <a:r>
              <a:rPr lang="en-GB" dirty="0" smtClean="0">
                <a:solidFill>
                  <a:srgbClr val="C00000"/>
                </a:solidFill>
              </a:rPr>
              <a:t>What you have heard from me in the presence of many witnesses, entrust to faithful men who will be able to teach others also</a:t>
            </a:r>
          </a:p>
          <a:p>
            <a:pPr lvl="1"/>
            <a:r>
              <a:rPr lang="en-GB" dirty="0" smtClean="0"/>
              <a:t>Timothy, my disciple, disciple others to disciple others</a:t>
            </a:r>
          </a:p>
          <a:p>
            <a:pPr lvl="1"/>
            <a:r>
              <a:rPr lang="en-GB" dirty="0" smtClean="0"/>
              <a:t>Four spiritual generations are mentioned here: Paul, Timothy, “faithful men” and “others also”</a:t>
            </a:r>
          </a:p>
          <a:p>
            <a:pPr lvl="1"/>
            <a:r>
              <a:rPr lang="en-GB" dirty="0" smtClean="0"/>
              <a:t>Discipleship seen in this, means getting outside ourselves for personal connection and substantial, intentional investment of time in a few others </a:t>
            </a:r>
            <a:endParaRPr lang="en-GB" dirty="0"/>
          </a:p>
        </p:txBody>
      </p:sp>
      <p:sp>
        <p:nvSpPr>
          <p:cNvPr id="4" name="Date Placeholder 3"/>
          <p:cNvSpPr>
            <a:spLocks noGrp="1"/>
          </p:cNvSpPr>
          <p:nvPr>
            <p:ph type="dt" sz="half" idx="10"/>
          </p:nvPr>
        </p:nvSpPr>
        <p:spPr/>
        <p:txBody>
          <a:bodyPr/>
          <a:lstStyle/>
          <a:p>
            <a:fld id="{AE567F69-8972-46E1-AB41-FD8726554207}"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19</a:t>
            </a:fld>
            <a:endParaRPr lang="en-US" dirty="0"/>
          </a:p>
        </p:txBody>
      </p:sp>
    </p:spTree>
    <p:extLst>
      <p:ext uri="{BB962C8B-B14F-4D97-AF65-F5344CB8AC3E}">
        <p14:creationId xmlns:p14="http://schemas.microsoft.com/office/powerpoint/2010/main" val="26358959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a:t>
            </a:r>
            <a:r>
              <a:rPr lang="en-GB" dirty="0"/>
              <a:t>1</a:t>
            </a:r>
          </a:p>
        </p:txBody>
      </p:sp>
      <p:sp>
        <p:nvSpPr>
          <p:cNvPr id="3" name="Content Placeholder 2"/>
          <p:cNvSpPr>
            <a:spLocks noGrp="1"/>
          </p:cNvSpPr>
          <p:nvPr>
            <p:ph idx="1"/>
          </p:nvPr>
        </p:nvSpPr>
        <p:spPr/>
        <p:txBody>
          <a:bodyPr>
            <a:normAutofit lnSpcReduction="10000"/>
          </a:bodyPr>
          <a:lstStyle/>
          <a:p>
            <a:r>
              <a:rPr lang="en-GB" sz="2800" dirty="0" smtClean="0"/>
              <a:t>[</a:t>
            </a:r>
            <a:r>
              <a:rPr lang="en-GB" sz="2800" dirty="0"/>
              <a:t>16] Then the eleven disciples went to Galilee, to the mountain where Jesus had told them to go. [17] When they saw him, they worshiped him; but some doubted. [18] Then Jesus came to them and said, “All authority in heaven and on earth has been given to me. [19] </a:t>
            </a:r>
            <a:r>
              <a:rPr lang="en-GB" sz="2800" b="1" dirty="0">
                <a:solidFill>
                  <a:srgbClr val="FF0000"/>
                </a:solidFill>
              </a:rPr>
              <a:t>Therefore go and make disciples of all nations</a:t>
            </a:r>
            <a:r>
              <a:rPr lang="en-GB" sz="2800" b="1" dirty="0"/>
              <a:t>, </a:t>
            </a:r>
            <a:r>
              <a:rPr lang="en-GB" sz="2800" b="1" dirty="0">
                <a:solidFill>
                  <a:srgbClr val="7030A0"/>
                </a:solidFill>
              </a:rPr>
              <a:t>baptizing them in the name of the Father and of the Son and of the Holy Spirit,</a:t>
            </a:r>
            <a:r>
              <a:rPr lang="en-GB" sz="2800" b="1" dirty="0"/>
              <a:t> [20] </a:t>
            </a:r>
            <a:r>
              <a:rPr lang="en-GB" sz="2800" b="1" dirty="0">
                <a:solidFill>
                  <a:srgbClr val="00B050"/>
                </a:solidFill>
              </a:rPr>
              <a:t>and teaching them to obey everything I have commanded you</a:t>
            </a:r>
            <a:r>
              <a:rPr lang="en-GB" sz="2800" dirty="0"/>
              <a:t>. </a:t>
            </a:r>
            <a:r>
              <a:rPr lang="en-GB" sz="2800" b="1" dirty="0"/>
              <a:t>And surely I am with you always, to the very end of the age</a:t>
            </a:r>
            <a:r>
              <a:rPr lang="en-GB" sz="2800" dirty="0" smtClean="0"/>
              <a:t>.”</a:t>
            </a:r>
            <a:r>
              <a:rPr lang="en-GB" sz="2800" dirty="0"/>
              <a:t> Matthew 28:</a:t>
            </a:r>
            <a:r>
              <a:rPr lang="en-GB" sz="2800" dirty="0">
                <a:hlinkClick r:id="rId3"/>
              </a:rPr>
              <a:t>16-20</a:t>
            </a:r>
            <a:r>
              <a:rPr lang="en-GB" sz="2800" dirty="0"/>
              <a:t> NIV</a:t>
            </a:r>
            <a:br>
              <a:rPr lang="en-GB" sz="2800" dirty="0"/>
            </a:br>
            <a:endParaRPr lang="en-GB" sz="2800" dirty="0"/>
          </a:p>
        </p:txBody>
      </p:sp>
      <p:sp>
        <p:nvSpPr>
          <p:cNvPr id="4" name="Date Placeholder 3"/>
          <p:cNvSpPr>
            <a:spLocks noGrp="1"/>
          </p:cNvSpPr>
          <p:nvPr>
            <p:ph type="dt" sz="half" idx="10"/>
          </p:nvPr>
        </p:nvSpPr>
        <p:spPr/>
        <p:txBody>
          <a:bodyPr/>
          <a:lstStyle/>
          <a:p>
            <a:fld id="{B1FFFB59-15C0-4876-B450-B98BA7D971EC}"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a:t>
            </a:fld>
            <a:endParaRPr lang="en-US" dirty="0"/>
          </a:p>
        </p:txBody>
      </p:sp>
    </p:spTree>
    <p:extLst>
      <p:ext uri="{BB962C8B-B14F-4D97-AF65-F5344CB8AC3E}">
        <p14:creationId xmlns:p14="http://schemas.microsoft.com/office/powerpoint/2010/main" val="30933770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from the Master</a:t>
            </a:r>
            <a:endParaRPr lang="en-GB" dirty="0"/>
          </a:p>
        </p:txBody>
      </p:sp>
      <p:sp>
        <p:nvSpPr>
          <p:cNvPr id="3" name="Content Placeholder 2"/>
          <p:cNvSpPr>
            <a:spLocks noGrp="1"/>
          </p:cNvSpPr>
          <p:nvPr>
            <p:ph idx="1"/>
          </p:nvPr>
        </p:nvSpPr>
        <p:spPr/>
        <p:txBody>
          <a:bodyPr/>
          <a:lstStyle/>
          <a:p>
            <a:r>
              <a:rPr lang="en-GB" dirty="0" smtClean="0">
                <a:solidFill>
                  <a:srgbClr val="C00000"/>
                </a:solidFill>
              </a:rPr>
              <a:t>Jesus spent over three years with the twelve disciples. He called them to be disciple at the onset of His ministry and He gave a lion’s share of His life until His departure</a:t>
            </a:r>
          </a:p>
          <a:p>
            <a:pPr lvl="1"/>
            <a:r>
              <a:rPr lang="en-GB" dirty="0" smtClean="0"/>
              <a:t>We must be intentional and consistent in investing in a few chosen students who will invest in others ….</a:t>
            </a:r>
          </a:p>
          <a:p>
            <a:r>
              <a:rPr lang="en-GB" dirty="0" smtClean="0">
                <a:solidFill>
                  <a:srgbClr val="7030A0"/>
                </a:solidFill>
              </a:rPr>
              <a:t>He invested His life in His men. While the crowds pursued Him, He pursued His disciples. He was willing to bless the masses, but He invested in the few</a:t>
            </a:r>
          </a:p>
          <a:p>
            <a:pPr lvl="1"/>
            <a:r>
              <a:rPr lang="en-GB" dirty="0" smtClean="0"/>
              <a:t>What would happen if each every associate had chosen a few student to spend quality time with them, investing in transparent relationships with them?</a:t>
            </a:r>
          </a:p>
          <a:p>
            <a:pPr lvl="1"/>
            <a:r>
              <a:rPr lang="en-GB" dirty="0" smtClean="0"/>
              <a:t>While we bless scores and masses of students, we need to pursue a few in who we will invest everything we have until Christ is formed in them richly!</a:t>
            </a:r>
          </a:p>
          <a:p>
            <a:endParaRPr lang="en-GB" dirty="0"/>
          </a:p>
        </p:txBody>
      </p:sp>
      <p:sp>
        <p:nvSpPr>
          <p:cNvPr id="4" name="Date Placeholder 3"/>
          <p:cNvSpPr>
            <a:spLocks noGrp="1"/>
          </p:cNvSpPr>
          <p:nvPr>
            <p:ph type="dt" sz="half" idx="10"/>
          </p:nvPr>
        </p:nvSpPr>
        <p:spPr/>
        <p:txBody>
          <a:bodyPr/>
          <a:lstStyle/>
          <a:p>
            <a:fld id="{61A65E1C-E925-4528-8D02-E8552FDFC177}"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20</a:t>
            </a:fld>
            <a:endParaRPr lang="en-US" dirty="0"/>
          </a:p>
        </p:txBody>
      </p:sp>
    </p:spTree>
    <p:extLst>
      <p:ext uri="{BB962C8B-B14F-4D97-AF65-F5344CB8AC3E}">
        <p14:creationId xmlns:p14="http://schemas.microsoft.com/office/powerpoint/2010/main" val="1182072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Effectively Discipling Students </a:t>
            </a:r>
            <a:endParaRPr lang="en-GB" dirty="0"/>
          </a:p>
        </p:txBody>
      </p:sp>
      <p:sp>
        <p:nvSpPr>
          <p:cNvPr id="3" name="Text Placeholder 2"/>
          <p:cNvSpPr>
            <a:spLocks noGrp="1"/>
          </p:cNvSpPr>
          <p:nvPr>
            <p:ph type="body" idx="1"/>
          </p:nvPr>
        </p:nvSpPr>
        <p:spPr/>
        <p:txBody>
          <a:bodyPr/>
          <a:lstStyle/>
          <a:p>
            <a:endParaRPr lang="en-GB"/>
          </a:p>
        </p:txBody>
      </p:sp>
      <p:sp>
        <p:nvSpPr>
          <p:cNvPr id="4" name="Date Placeholder 3"/>
          <p:cNvSpPr>
            <a:spLocks noGrp="1"/>
          </p:cNvSpPr>
          <p:nvPr>
            <p:ph type="dt" sz="half" idx="10"/>
          </p:nvPr>
        </p:nvSpPr>
        <p:spPr/>
        <p:txBody>
          <a:bodyPr/>
          <a:lstStyle/>
          <a:p>
            <a:fld id="{E9AC99DF-ABDE-433F-8DE1-6CC4D50E2CB5}"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21</a:t>
            </a:fld>
            <a:endParaRPr lang="en-US" dirty="0"/>
          </a:p>
        </p:txBody>
      </p:sp>
    </p:spTree>
    <p:extLst>
      <p:ext uri="{BB962C8B-B14F-4D97-AF65-F5344CB8AC3E}">
        <p14:creationId xmlns:p14="http://schemas.microsoft.com/office/powerpoint/2010/main" val="34294948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Take note….</a:t>
            </a:r>
            <a:endParaRPr lang="en-GB" dirty="0"/>
          </a:p>
        </p:txBody>
      </p:sp>
      <p:sp>
        <p:nvSpPr>
          <p:cNvPr id="3" name="Content Placeholder 2"/>
          <p:cNvSpPr>
            <a:spLocks noGrp="1"/>
          </p:cNvSpPr>
          <p:nvPr>
            <p:ph idx="1"/>
          </p:nvPr>
        </p:nvSpPr>
        <p:spPr/>
        <p:txBody>
          <a:bodyPr>
            <a:normAutofit/>
          </a:bodyPr>
          <a:lstStyle/>
          <a:p>
            <a:r>
              <a:rPr lang="en-GB" sz="1800" dirty="0"/>
              <a:t>Many students are coming from non Christian homes or </a:t>
            </a:r>
            <a:r>
              <a:rPr lang="en-GB" sz="1800" dirty="0" smtClean="0"/>
              <a:t>nominal </a:t>
            </a:r>
            <a:r>
              <a:rPr lang="en-GB" sz="1800" dirty="0"/>
              <a:t>Christian homes. As such they don't see their parents or even spiritual leaders as the right spiritual models to emulate. </a:t>
            </a:r>
            <a:r>
              <a:rPr lang="en-GB" sz="1800" dirty="0" smtClean="0"/>
              <a:t>Hence they </a:t>
            </a:r>
            <a:r>
              <a:rPr lang="en-GB" sz="1800" dirty="0"/>
              <a:t>are window shopping for spiritual models, mentors and parents. </a:t>
            </a:r>
            <a:r>
              <a:rPr lang="en-GB" sz="1800" dirty="0">
                <a:solidFill>
                  <a:srgbClr val="C00000"/>
                </a:solidFill>
              </a:rPr>
              <a:t>Our presence in their lives therefore matter </a:t>
            </a:r>
            <a:r>
              <a:rPr lang="en-GB" sz="1800" dirty="0" smtClean="0">
                <a:solidFill>
                  <a:srgbClr val="C00000"/>
                </a:solidFill>
              </a:rPr>
              <a:t>a lot</a:t>
            </a:r>
            <a:r>
              <a:rPr lang="en-GB" sz="1800" dirty="0">
                <a:solidFill>
                  <a:srgbClr val="C00000"/>
                </a:solidFill>
              </a:rPr>
              <a:t>. We must not take ourselves lightly nor trivialise our roles among the students.</a:t>
            </a:r>
          </a:p>
          <a:p>
            <a:r>
              <a:rPr lang="en-GB" sz="1800" dirty="0"/>
              <a:t>Secondly, we don't know what each student will become later on life. As such we must perceive each one as a potential Joseph, Daniel, Esther, CEO, Director, high profile personality who will influence society negatively or positively. If we are the only people who can invest in this student before they assume the roles set aside for them, how would want to do that? If their future conduct would be a reflection of our labour, what image of ourselves and ministry do we want to project to the </a:t>
            </a:r>
            <a:r>
              <a:rPr lang="en-GB" sz="1800" dirty="0" smtClean="0"/>
              <a:t>future through them? </a:t>
            </a:r>
            <a:r>
              <a:rPr lang="en-GB" sz="1800" dirty="0"/>
              <a:t>How would we want to be known for? What sacrifices do we make now to see that reality unfold?</a:t>
            </a:r>
          </a:p>
          <a:p>
            <a:r>
              <a:rPr lang="en-GB" sz="1800" dirty="0"/>
              <a:t>I want to propose the following five spiritual ingredients into our discipleship menu:</a:t>
            </a:r>
          </a:p>
          <a:p>
            <a:pPr marL="0" indent="0">
              <a:buNone/>
            </a:pPr>
            <a:endParaRPr lang="en-GB" dirty="0"/>
          </a:p>
        </p:txBody>
      </p:sp>
      <p:sp>
        <p:nvSpPr>
          <p:cNvPr id="4" name="Date Placeholder 3"/>
          <p:cNvSpPr>
            <a:spLocks noGrp="1"/>
          </p:cNvSpPr>
          <p:nvPr>
            <p:ph type="dt" sz="half" idx="10"/>
          </p:nvPr>
        </p:nvSpPr>
        <p:spPr/>
        <p:txBody>
          <a:bodyPr/>
          <a:lstStyle/>
          <a:p>
            <a:fld id="{1504B189-3C00-4A3C-BD91-D6A03018CAA1}"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22</a:t>
            </a:fld>
            <a:endParaRPr lang="en-US" dirty="0"/>
          </a:p>
        </p:txBody>
      </p:sp>
    </p:spTree>
    <p:extLst>
      <p:ext uri="{BB962C8B-B14F-4D97-AF65-F5344CB8AC3E}">
        <p14:creationId xmlns:p14="http://schemas.microsoft.com/office/powerpoint/2010/main" val="20854614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 Discipleship </a:t>
            </a:r>
            <a:endParaRPr lang="en-GB" dirty="0"/>
          </a:p>
        </p:txBody>
      </p:sp>
      <p:sp>
        <p:nvSpPr>
          <p:cNvPr id="3" name="Content Placeholder 2"/>
          <p:cNvSpPr>
            <a:spLocks noGrp="1"/>
          </p:cNvSpPr>
          <p:nvPr>
            <p:ph sz="half" idx="1"/>
          </p:nvPr>
        </p:nvSpPr>
        <p:spPr/>
        <p:txBody>
          <a:bodyPr>
            <a:normAutofit lnSpcReduction="10000"/>
          </a:bodyPr>
          <a:lstStyle/>
          <a:p>
            <a:pPr lvl="0"/>
            <a:r>
              <a:rPr lang="en-GB" dirty="0" smtClean="0">
                <a:solidFill>
                  <a:srgbClr val="C00000"/>
                </a:solidFill>
              </a:rPr>
              <a:t>1</a:t>
            </a:r>
            <a:r>
              <a:rPr lang="en-GB" sz="2400" dirty="0" smtClean="0">
                <a:solidFill>
                  <a:srgbClr val="C00000"/>
                </a:solidFill>
              </a:rPr>
              <a:t>. Building </a:t>
            </a:r>
            <a:r>
              <a:rPr lang="en-GB" sz="2400" dirty="0">
                <a:solidFill>
                  <a:srgbClr val="C00000"/>
                </a:solidFill>
              </a:rPr>
              <a:t>redemptive transparent relationships with selected students </a:t>
            </a:r>
          </a:p>
          <a:p>
            <a:pPr lvl="1"/>
            <a:r>
              <a:rPr lang="en-GB" sz="2400" dirty="0"/>
              <a:t>To influence, mentor, model, coach, establish, nurture and ground in the faith until Christ is formed in </a:t>
            </a:r>
            <a:r>
              <a:rPr lang="en-GB" sz="2400" dirty="0" smtClean="0"/>
              <a:t>them</a:t>
            </a:r>
          </a:p>
          <a:p>
            <a:pPr lvl="1"/>
            <a:endParaRPr lang="en-GB" dirty="0"/>
          </a:p>
          <a:p>
            <a:endParaRPr lang="en-GB" dirty="0"/>
          </a:p>
        </p:txBody>
      </p:sp>
      <p:sp>
        <p:nvSpPr>
          <p:cNvPr id="4" name="Content Placeholder 3"/>
          <p:cNvSpPr>
            <a:spLocks noGrp="1"/>
          </p:cNvSpPr>
          <p:nvPr>
            <p:ph sz="half" idx="2"/>
          </p:nvPr>
        </p:nvSpPr>
        <p:spPr/>
        <p:txBody>
          <a:bodyPr>
            <a:normAutofit lnSpcReduction="10000"/>
          </a:bodyPr>
          <a:lstStyle/>
          <a:p>
            <a:r>
              <a:rPr lang="en-GB" dirty="0" smtClean="0">
                <a:solidFill>
                  <a:srgbClr val="0070C0"/>
                </a:solidFill>
              </a:rPr>
              <a:t>2. Teaching </a:t>
            </a:r>
            <a:r>
              <a:rPr lang="en-GB" dirty="0">
                <a:solidFill>
                  <a:srgbClr val="0070C0"/>
                </a:solidFill>
              </a:rPr>
              <a:t>by </a:t>
            </a:r>
            <a:r>
              <a:rPr lang="en-GB" dirty="0" smtClean="0">
                <a:solidFill>
                  <a:srgbClr val="0070C0"/>
                </a:solidFill>
              </a:rPr>
              <a:t>demonstration to observe Christ’s commands</a:t>
            </a:r>
            <a:endParaRPr lang="en-GB" dirty="0">
              <a:solidFill>
                <a:srgbClr val="0070C0"/>
              </a:solidFill>
            </a:endParaRPr>
          </a:p>
          <a:p>
            <a:pPr lvl="1"/>
            <a:r>
              <a:rPr lang="en-GB" dirty="0"/>
              <a:t>Faith is a practical thing. It is a translation of beliefs into action. Speak it out, live it out and show it applies to all aspects of life </a:t>
            </a:r>
          </a:p>
          <a:p>
            <a:pPr lvl="1"/>
            <a:r>
              <a:rPr lang="en-GB" dirty="0"/>
              <a:t>Teaching them to obey all the commandments of the Lord. The Word of God contains the standards by which we must live. It is our constitution, policy guide, SOPs, as well conditions of living. Not everything it says is palatable to many but we are called to debate over such issues: rather we are called to obey!</a:t>
            </a:r>
          </a:p>
          <a:p>
            <a:endParaRPr lang="en-GB" dirty="0"/>
          </a:p>
        </p:txBody>
      </p:sp>
      <p:sp>
        <p:nvSpPr>
          <p:cNvPr id="5" name="Date Placeholder 4"/>
          <p:cNvSpPr>
            <a:spLocks noGrp="1"/>
          </p:cNvSpPr>
          <p:nvPr>
            <p:ph type="dt" sz="half" idx="10"/>
          </p:nvPr>
        </p:nvSpPr>
        <p:spPr/>
        <p:txBody>
          <a:bodyPr/>
          <a:lstStyle/>
          <a:p>
            <a:fld id="{9CB3FC4B-979F-48C7-A972-C1511B768920}" type="datetime1">
              <a:rPr lang="en-US" smtClean="0"/>
              <a:t>10/10/2025</a:t>
            </a:fld>
            <a:endParaRPr lang="en-US" dirty="0"/>
          </a:p>
        </p:txBody>
      </p:sp>
      <p:sp>
        <p:nvSpPr>
          <p:cNvPr id="6" name="Footer Placeholder 5"/>
          <p:cNvSpPr>
            <a:spLocks noGrp="1"/>
          </p:cNvSpPr>
          <p:nvPr>
            <p:ph type="ftr" sz="quarter" idx="11"/>
          </p:nvPr>
        </p:nvSpPr>
        <p:spPr/>
        <p:txBody>
          <a:bodyPr/>
          <a:lstStyle/>
          <a:p>
            <a:r>
              <a:rPr lang="en-GB" smtClean="0"/>
              <a:t>Prepared and presented to ASCO 2025 by Patrick Rueben Kaudzu</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23</a:t>
            </a:fld>
            <a:endParaRPr lang="en-US" dirty="0"/>
          </a:p>
        </p:txBody>
      </p:sp>
    </p:spTree>
    <p:extLst>
      <p:ext uri="{BB962C8B-B14F-4D97-AF65-F5344CB8AC3E}">
        <p14:creationId xmlns:p14="http://schemas.microsoft.com/office/powerpoint/2010/main" val="24888973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 Discipleship </a:t>
            </a:r>
            <a:endParaRPr lang="en-GB" dirty="0"/>
          </a:p>
        </p:txBody>
      </p:sp>
      <p:sp>
        <p:nvSpPr>
          <p:cNvPr id="3" name="Content Placeholder 2"/>
          <p:cNvSpPr>
            <a:spLocks noGrp="1"/>
          </p:cNvSpPr>
          <p:nvPr>
            <p:ph sz="half" idx="1"/>
          </p:nvPr>
        </p:nvSpPr>
        <p:spPr/>
        <p:txBody>
          <a:bodyPr>
            <a:normAutofit lnSpcReduction="10000"/>
          </a:bodyPr>
          <a:lstStyle/>
          <a:p>
            <a:pPr marL="0" indent="0">
              <a:buNone/>
            </a:pPr>
            <a:endParaRPr lang="en-GB" dirty="0" smtClean="0"/>
          </a:p>
          <a:p>
            <a:pPr marL="0" indent="0">
              <a:buNone/>
            </a:pPr>
            <a:r>
              <a:rPr lang="en-GB" dirty="0" smtClean="0"/>
              <a:t>3</a:t>
            </a:r>
            <a:r>
              <a:rPr lang="en-GB" dirty="0" smtClean="0">
                <a:solidFill>
                  <a:srgbClr val="7030A0"/>
                </a:solidFill>
              </a:rPr>
              <a:t>. </a:t>
            </a:r>
            <a:r>
              <a:rPr lang="en-GB" sz="2200" dirty="0" smtClean="0">
                <a:solidFill>
                  <a:srgbClr val="7030A0"/>
                </a:solidFill>
              </a:rPr>
              <a:t>Loving them dearly</a:t>
            </a:r>
            <a:endParaRPr lang="en-GB" sz="2200" dirty="0">
              <a:solidFill>
                <a:srgbClr val="7030A0"/>
              </a:solidFill>
            </a:endParaRPr>
          </a:p>
          <a:p>
            <a:pPr lvl="1"/>
            <a:r>
              <a:rPr lang="en-GB" sz="2200" dirty="0"/>
              <a:t>Love must be sincere, </a:t>
            </a:r>
            <a:endParaRPr lang="en-GB" sz="2200" dirty="0" smtClean="0"/>
          </a:p>
          <a:p>
            <a:pPr lvl="1"/>
            <a:r>
              <a:rPr lang="en-GB" sz="2200" dirty="0" smtClean="0"/>
              <a:t>Care </a:t>
            </a:r>
            <a:r>
              <a:rPr lang="en-GB" sz="2200" dirty="0"/>
              <a:t>for them, expend yourself on their behalf, </a:t>
            </a:r>
            <a:endParaRPr lang="en-GB" sz="2200" dirty="0" smtClean="0"/>
          </a:p>
          <a:p>
            <a:pPr lvl="1"/>
            <a:r>
              <a:rPr lang="en-GB" sz="2200" dirty="0" smtClean="0"/>
              <a:t>Celebrate </a:t>
            </a:r>
            <a:r>
              <a:rPr lang="en-GB" sz="2200" dirty="0"/>
              <a:t>with them and mourn with them, </a:t>
            </a:r>
            <a:endParaRPr lang="en-GB" sz="2200" dirty="0" smtClean="0"/>
          </a:p>
          <a:p>
            <a:pPr lvl="1"/>
            <a:r>
              <a:rPr lang="en-GB" sz="2200" dirty="0" smtClean="0"/>
              <a:t>Be </a:t>
            </a:r>
            <a:r>
              <a:rPr lang="en-GB" sz="2200" dirty="0"/>
              <a:t>willing to go all the way for them, </a:t>
            </a:r>
            <a:endParaRPr lang="en-GB" sz="2200" dirty="0" smtClean="0"/>
          </a:p>
          <a:p>
            <a:pPr lvl="1"/>
            <a:r>
              <a:rPr lang="en-GB" sz="2200" dirty="0" smtClean="0"/>
              <a:t>Share </a:t>
            </a:r>
            <a:r>
              <a:rPr lang="en-GB" sz="2200" dirty="0"/>
              <a:t>your life, resources, skills. </a:t>
            </a:r>
            <a:endParaRPr lang="en-GB" sz="2200" dirty="0" smtClean="0"/>
          </a:p>
          <a:p>
            <a:pPr lvl="1"/>
            <a:r>
              <a:rPr lang="en-GB" sz="2200" dirty="0" smtClean="0"/>
              <a:t>Suffer </a:t>
            </a:r>
            <a:r>
              <a:rPr lang="en-GB" sz="2200" dirty="0"/>
              <a:t>with them, </a:t>
            </a:r>
            <a:endParaRPr lang="en-GB" sz="2200" dirty="0" smtClean="0"/>
          </a:p>
          <a:p>
            <a:pPr lvl="1"/>
            <a:r>
              <a:rPr lang="en-GB" sz="2200" dirty="0" smtClean="0"/>
              <a:t>Lay </a:t>
            </a:r>
            <a:r>
              <a:rPr lang="en-GB" sz="2200" dirty="0"/>
              <a:t>down your life for them</a:t>
            </a:r>
          </a:p>
          <a:p>
            <a:endParaRPr lang="en-GB" sz="2400" dirty="0"/>
          </a:p>
        </p:txBody>
      </p:sp>
      <p:sp>
        <p:nvSpPr>
          <p:cNvPr id="4" name="Content Placeholder 3"/>
          <p:cNvSpPr>
            <a:spLocks noGrp="1"/>
          </p:cNvSpPr>
          <p:nvPr>
            <p:ph sz="half" idx="2"/>
          </p:nvPr>
        </p:nvSpPr>
        <p:spPr/>
        <p:txBody>
          <a:bodyPr>
            <a:normAutofit lnSpcReduction="10000"/>
          </a:bodyPr>
          <a:lstStyle/>
          <a:p>
            <a:pPr marL="0" lvl="0" indent="0">
              <a:buNone/>
            </a:pPr>
            <a:r>
              <a:rPr lang="en-GB" dirty="0" smtClean="0"/>
              <a:t>4. </a:t>
            </a:r>
            <a:r>
              <a:rPr lang="en-GB" dirty="0" smtClean="0">
                <a:solidFill>
                  <a:srgbClr val="7030A0"/>
                </a:solidFill>
              </a:rPr>
              <a:t>Protecting</a:t>
            </a:r>
            <a:r>
              <a:rPr lang="en-GB" dirty="0">
                <a:solidFill>
                  <a:srgbClr val="7030A0"/>
                </a:solidFill>
              </a:rPr>
              <a:t>, defending, advocating </a:t>
            </a:r>
            <a:r>
              <a:rPr lang="en-GB" dirty="0" smtClean="0">
                <a:solidFill>
                  <a:srgbClr val="7030A0"/>
                </a:solidFill>
              </a:rPr>
              <a:t>for</a:t>
            </a:r>
          </a:p>
          <a:p>
            <a:pPr marL="0" lvl="0" indent="0">
              <a:buNone/>
            </a:pPr>
            <a:r>
              <a:rPr lang="en-GB" dirty="0" smtClean="0">
                <a:solidFill>
                  <a:srgbClr val="0070C0"/>
                </a:solidFill>
              </a:rPr>
              <a:t>Sometimes students will make blunders:</a:t>
            </a:r>
            <a:endParaRPr lang="en-GB" dirty="0">
              <a:solidFill>
                <a:srgbClr val="0070C0"/>
              </a:solidFill>
            </a:endParaRPr>
          </a:p>
          <a:p>
            <a:r>
              <a:rPr lang="en-GB" dirty="0" smtClean="0"/>
              <a:t>Stand </a:t>
            </a:r>
            <a:r>
              <a:rPr lang="en-GB" dirty="0"/>
              <a:t>in the gap for them even when they mess up things. </a:t>
            </a:r>
            <a:endParaRPr lang="en-GB" dirty="0" smtClean="0"/>
          </a:p>
          <a:p>
            <a:r>
              <a:rPr lang="en-GB" dirty="0" smtClean="0"/>
              <a:t>They </a:t>
            </a:r>
            <a:r>
              <a:rPr lang="en-GB" dirty="0"/>
              <a:t>must know someone is watching their back. </a:t>
            </a:r>
            <a:endParaRPr lang="en-GB" dirty="0" smtClean="0"/>
          </a:p>
          <a:p>
            <a:r>
              <a:rPr lang="en-GB" dirty="0" smtClean="0"/>
              <a:t>Speak </a:t>
            </a:r>
            <a:r>
              <a:rPr lang="en-GB" dirty="0"/>
              <a:t>for them, advocate for their welfare. </a:t>
            </a:r>
            <a:endParaRPr lang="en-GB" dirty="0" smtClean="0"/>
          </a:p>
          <a:p>
            <a:r>
              <a:rPr lang="en-GB" dirty="0" smtClean="0"/>
              <a:t>Be </a:t>
            </a:r>
            <a:r>
              <a:rPr lang="en-GB" dirty="0"/>
              <a:t>their voice</a:t>
            </a:r>
          </a:p>
          <a:p>
            <a:endParaRPr lang="en-GB" dirty="0"/>
          </a:p>
        </p:txBody>
      </p:sp>
      <p:sp>
        <p:nvSpPr>
          <p:cNvPr id="5" name="Date Placeholder 4"/>
          <p:cNvSpPr>
            <a:spLocks noGrp="1"/>
          </p:cNvSpPr>
          <p:nvPr>
            <p:ph type="dt" sz="half" idx="10"/>
          </p:nvPr>
        </p:nvSpPr>
        <p:spPr/>
        <p:txBody>
          <a:bodyPr/>
          <a:lstStyle/>
          <a:p>
            <a:fld id="{26AFA44D-1D19-44A2-BC44-AB5C427A23C6}" type="datetime1">
              <a:rPr lang="en-US" smtClean="0"/>
              <a:t>10/10/2025</a:t>
            </a:fld>
            <a:endParaRPr lang="en-US" dirty="0"/>
          </a:p>
        </p:txBody>
      </p:sp>
      <p:sp>
        <p:nvSpPr>
          <p:cNvPr id="6" name="Footer Placeholder 5"/>
          <p:cNvSpPr>
            <a:spLocks noGrp="1"/>
          </p:cNvSpPr>
          <p:nvPr>
            <p:ph type="ftr" sz="quarter" idx="11"/>
          </p:nvPr>
        </p:nvSpPr>
        <p:spPr/>
        <p:txBody>
          <a:bodyPr/>
          <a:lstStyle/>
          <a:p>
            <a:r>
              <a:rPr lang="en-GB" smtClean="0"/>
              <a:t>Prepared and presented to ASCO 2025 by Patrick Rueben Kaudzu</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24</a:t>
            </a:fld>
            <a:endParaRPr lang="en-US" dirty="0"/>
          </a:p>
        </p:txBody>
      </p:sp>
    </p:spTree>
    <p:extLst>
      <p:ext uri="{BB962C8B-B14F-4D97-AF65-F5344CB8AC3E}">
        <p14:creationId xmlns:p14="http://schemas.microsoft.com/office/powerpoint/2010/main" val="836132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Effective Discipleship </a:t>
            </a:r>
            <a:endParaRPr lang="en-GB" dirty="0"/>
          </a:p>
        </p:txBody>
      </p:sp>
      <p:sp>
        <p:nvSpPr>
          <p:cNvPr id="3" name="Content Placeholder 2"/>
          <p:cNvSpPr>
            <a:spLocks noGrp="1"/>
          </p:cNvSpPr>
          <p:nvPr>
            <p:ph sz="half" idx="1"/>
          </p:nvPr>
        </p:nvSpPr>
        <p:spPr/>
        <p:txBody>
          <a:bodyPr>
            <a:normAutofit fontScale="92500" lnSpcReduction="20000"/>
          </a:bodyPr>
          <a:lstStyle/>
          <a:p>
            <a:pPr marL="0" lvl="0" indent="0">
              <a:buNone/>
            </a:pPr>
            <a:r>
              <a:rPr lang="en-GB" dirty="0" smtClean="0"/>
              <a:t>5. </a:t>
            </a:r>
            <a:r>
              <a:rPr lang="en-GB" dirty="0" smtClean="0">
                <a:solidFill>
                  <a:srgbClr val="0070C0"/>
                </a:solidFill>
              </a:rPr>
              <a:t>Promoting</a:t>
            </a:r>
            <a:r>
              <a:rPr lang="en-GB" dirty="0">
                <a:solidFill>
                  <a:srgbClr val="0070C0"/>
                </a:solidFill>
              </a:rPr>
              <a:t>, drawing out of them, challenging to unlock their potential </a:t>
            </a:r>
          </a:p>
          <a:p>
            <a:r>
              <a:rPr lang="en-GB" dirty="0"/>
              <a:t>Seek to draw out from them what you see as their God given potential, expose them to Opportunities, stretch their capacities to increase their self awareness skills. </a:t>
            </a:r>
            <a:endParaRPr lang="en-GB" dirty="0" smtClean="0"/>
          </a:p>
          <a:p>
            <a:r>
              <a:rPr lang="en-GB" dirty="0" smtClean="0"/>
              <a:t>Help </a:t>
            </a:r>
            <a:r>
              <a:rPr lang="en-GB" dirty="0"/>
              <a:t>them manage their skills. </a:t>
            </a:r>
            <a:endParaRPr lang="en-GB" dirty="0" smtClean="0"/>
          </a:p>
          <a:p>
            <a:r>
              <a:rPr lang="en-GB" dirty="0" smtClean="0"/>
              <a:t>Where </a:t>
            </a:r>
            <a:r>
              <a:rPr lang="en-GB" dirty="0"/>
              <a:t>possible, support them to do something bigger</a:t>
            </a:r>
          </a:p>
          <a:p>
            <a:endParaRPr lang="en-GB" dirty="0"/>
          </a:p>
        </p:txBody>
      </p:sp>
      <p:sp>
        <p:nvSpPr>
          <p:cNvPr id="4" name="Content Placeholder 3"/>
          <p:cNvSpPr>
            <a:spLocks noGrp="1"/>
          </p:cNvSpPr>
          <p:nvPr>
            <p:ph sz="half" idx="2"/>
          </p:nvPr>
        </p:nvSpPr>
        <p:spPr/>
        <p:txBody>
          <a:bodyPr>
            <a:normAutofit fontScale="92500" lnSpcReduction="20000"/>
          </a:bodyPr>
          <a:lstStyle/>
          <a:p>
            <a:r>
              <a:rPr lang="en-GB" dirty="0"/>
              <a:t>Colossians 2:1-5 NIV</a:t>
            </a:r>
          </a:p>
          <a:p>
            <a:r>
              <a:rPr lang="en-GB" dirty="0"/>
              <a:t>[1] I want you to know how hard I am contending for you and for those at Laodicea, and for all who have not met me personally. [2] My goal is that they may be encouraged in heart and united in love, so that they may have the full riches of complete understanding, in order that they may know the mystery of God, namely, Christ, [3] in whom are hidden all the treasures of wisdom and knowledge. [4] I tell you this so that no one may deceive you by fine-sounding arguments. [5] For though I am absent from you in body, I am present with you in spirit and delight to see how disciplined you are and how firm your faith in Christ is.</a:t>
            </a:r>
          </a:p>
        </p:txBody>
      </p:sp>
      <p:sp>
        <p:nvSpPr>
          <p:cNvPr id="5" name="Date Placeholder 4"/>
          <p:cNvSpPr>
            <a:spLocks noGrp="1"/>
          </p:cNvSpPr>
          <p:nvPr>
            <p:ph type="dt" sz="half" idx="10"/>
          </p:nvPr>
        </p:nvSpPr>
        <p:spPr/>
        <p:txBody>
          <a:bodyPr/>
          <a:lstStyle/>
          <a:p>
            <a:fld id="{E0B60612-6D0A-43DA-ACD9-5342F24A454D}" type="datetime1">
              <a:rPr lang="en-US" smtClean="0"/>
              <a:t>10/10/2025</a:t>
            </a:fld>
            <a:endParaRPr lang="en-US" dirty="0"/>
          </a:p>
        </p:txBody>
      </p:sp>
      <p:sp>
        <p:nvSpPr>
          <p:cNvPr id="6" name="Footer Placeholder 5"/>
          <p:cNvSpPr>
            <a:spLocks noGrp="1"/>
          </p:cNvSpPr>
          <p:nvPr>
            <p:ph type="ftr" sz="quarter" idx="11"/>
          </p:nvPr>
        </p:nvSpPr>
        <p:spPr/>
        <p:txBody>
          <a:bodyPr/>
          <a:lstStyle/>
          <a:p>
            <a:r>
              <a:rPr lang="en-GB" smtClean="0"/>
              <a:t>Prepared and presented to ASCO 2025 by Patrick Rueben Kaudzu</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25</a:t>
            </a:fld>
            <a:endParaRPr lang="en-US" dirty="0"/>
          </a:p>
        </p:txBody>
      </p:sp>
    </p:spTree>
    <p:extLst>
      <p:ext uri="{BB962C8B-B14F-4D97-AF65-F5344CB8AC3E}">
        <p14:creationId xmlns:p14="http://schemas.microsoft.com/office/powerpoint/2010/main" val="291907276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t>
            </a:r>
            <a:endParaRPr lang="en-GB" dirty="0"/>
          </a:p>
        </p:txBody>
      </p:sp>
      <p:sp>
        <p:nvSpPr>
          <p:cNvPr id="3" name="Content Placeholder 2"/>
          <p:cNvSpPr>
            <a:spLocks noGrp="1"/>
          </p:cNvSpPr>
          <p:nvPr>
            <p:ph idx="1"/>
          </p:nvPr>
        </p:nvSpPr>
        <p:spPr/>
        <p:txBody>
          <a:bodyPr/>
          <a:lstStyle/>
          <a:p>
            <a:r>
              <a:rPr lang="en-GB" dirty="0" smtClean="0"/>
              <a:t>We are privileged to be invited by God to get involved in what He is doing on every campus, in the lives of students</a:t>
            </a:r>
          </a:p>
          <a:p>
            <a:r>
              <a:rPr lang="en-GB" dirty="0" smtClean="0"/>
              <a:t>God sets the agenda and our duty is to discern what He is doing and align ourselves to that</a:t>
            </a:r>
          </a:p>
          <a:p>
            <a:r>
              <a:rPr lang="en-GB" dirty="0" smtClean="0"/>
              <a:t>Student ministry is complicated in that we deal with an age group that is in transition. We must catch them when they are available </a:t>
            </a:r>
          </a:p>
          <a:p>
            <a:r>
              <a:rPr lang="en-GB" dirty="0" smtClean="0"/>
              <a:t>The best way of evaluating the impact of our work is to look at ourselves after school. Are we what we are meant to be?</a:t>
            </a:r>
          </a:p>
          <a:p>
            <a:r>
              <a:rPr lang="en-GB" dirty="0" smtClean="0"/>
              <a:t>The command remains, “As we go, we must make disciples of all nations, teaching them to observe everything the Lord has commanded us!”</a:t>
            </a:r>
          </a:p>
          <a:p>
            <a:r>
              <a:rPr lang="en-GB" dirty="0" smtClean="0"/>
              <a:t>MAY THE LORD BLESS US ALL!</a:t>
            </a:r>
          </a:p>
          <a:p>
            <a:endParaRPr lang="en-GB" dirty="0"/>
          </a:p>
        </p:txBody>
      </p:sp>
      <p:sp>
        <p:nvSpPr>
          <p:cNvPr id="4" name="Date Placeholder 3"/>
          <p:cNvSpPr>
            <a:spLocks noGrp="1"/>
          </p:cNvSpPr>
          <p:nvPr>
            <p:ph type="dt" sz="half" idx="10"/>
          </p:nvPr>
        </p:nvSpPr>
        <p:spPr/>
        <p:txBody>
          <a:bodyPr/>
          <a:lstStyle/>
          <a:p>
            <a:fld id="{42A41BAB-A931-4AB4-BF9A-0810CA5E7262}"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26</a:t>
            </a:fld>
            <a:endParaRPr lang="en-US" dirty="0"/>
          </a:p>
        </p:txBody>
      </p:sp>
    </p:spTree>
    <p:extLst>
      <p:ext uri="{BB962C8B-B14F-4D97-AF65-F5344CB8AC3E}">
        <p14:creationId xmlns:p14="http://schemas.microsoft.com/office/powerpoint/2010/main" val="879805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2 </a:t>
            </a:r>
            <a:endParaRPr lang="en-GB" dirty="0"/>
          </a:p>
        </p:txBody>
      </p:sp>
      <p:sp>
        <p:nvSpPr>
          <p:cNvPr id="3" name="Content Placeholder 2"/>
          <p:cNvSpPr>
            <a:spLocks noGrp="1"/>
          </p:cNvSpPr>
          <p:nvPr>
            <p:ph idx="1"/>
          </p:nvPr>
        </p:nvSpPr>
        <p:spPr/>
        <p:txBody>
          <a:bodyPr/>
          <a:lstStyle/>
          <a:p>
            <a:r>
              <a:rPr lang="en-GB" dirty="0"/>
              <a:t>Acts 20:17-21, 26-27 NIV</a:t>
            </a:r>
          </a:p>
          <a:p>
            <a:r>
              <a:rPr lang="en-GB" dirty="0"/>
              <a:t>[17] From Miletus, Paul sent to Ephesus for the elders of the church. [18] When they arrived, he said to them: </a:t>
            </a:r>
            <a:r>
              <a:rPr lang="en-GB" dirty="0">
                <a:solidFill>
                  <a:srgbClr val="FF0000"/>
                </a:solidFill>
              </a:rPr>
              <a:t>“You know how I lived the whole time I was with you, from the first day I came into the province of Asia. </a:t>
            </a:r>
            <a:r>
              <a:rPr lang="en-GB" dirty="0"/>
              <a:t>[19] </a:t>
            </a:r>
            <a:r>
              <a:rPr lang="en-GB" dirty="0">
                <a:solidFill>
                  <a:srgbClr val="7030A0"/>
                </a:solidFill>
              </a:rPr>
              <a:t>I served the Lord with great humility and with tears and in the midst of severe testing by the plots of my Jewish opponents. </a:t>
            </a:r>
            <a:r>
              <a:rPr lang="en-GB" dirty="0"/>
              <a:t>[20] </a:t>
            </a:r>
            <a:r>
              <a:rPr lang="en-GB" b="1" dirty="0">
                <a:solidFill>
                  <a:schemeClr val="accent5"/>
                </a:solidFill>
              </a:rPr>
              <a:t>You know that I have not hesitated to preach anything that would be helpful to you but have taught you publicly and from house to house</a:t>
            </a:r>
            <a:r>
              <a:rPr lang="en-GB" dirty="0"/>
              <a:t>. [21] I have declared to both Jews and Greeks that they must turn to God in repentance and have faith in our Lord Jesus.</a:t>
            </a:r>
          </a:p>
          <a:p>
            <a:r>
              <a:rPr lang="en-GB" dirty="0"/>
              <a:t>[26] </a:t>
            </a:r>
            <a:r>
              <a:rPr lang="en-GB" dirty="0">
                <a:solidFill>
                  <a:srgbClr val="C00000"/>
                </a:solidFill>
              </a:rPr>
              <a:t>Therefore, I declare to you today that I am innocent of the blood of any of you. [27] </a:t>
            </a:r>
            <a:r>
              <a:rPr lang="en-GB" b="1" dirty="0">
                <a:solidFill>
                  <a:srgbClr val="7030A0"/>
                </a:solidFill>
              </a:rPr>
              <a:t>For I have not hesitated to proclaim to you the whole will of God. </a:t>
            </a:r>
          </a:p>
        </p:txBody>
      </p:sp>
      <p:sp>
        <p:nvSpPr>
          <p:cNvPr id="4" name="Date Placeholder 3"/>
          <p:cNvSpPr>
            <a:spLocks noGrp="1"/>
          </p:cNvSpPr>
          <p:nvPr>
            <p:ph type="dt" sz="half" idx="10"/>
          </p:nvPr>
        </p:nvSpPr>
        <p:spPr/>
        <p:txBody>
          <a:bodyPr/>
          <a:lstStyle/>
          <a:p>
            <a:fld id="{909F04ED-55E1-45DD-914B-4702DC2E643C}"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3</a:t>
            </a:fld>
            <a:endParaRPr lang="en-US" dirty="0"/>
          </a:p>
        </p:txBody>
      </p:sp>
    </p:spTree>
    <p:extLst>
      <p:ext uri="{BB962C8B-B14F-4D97-AF65-F5344CB8AC3E}">
        <p14:creationId xmlns:p14="http://schemas.microsoft.com/office/powerpoint/2010/main" val="29565926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3</a:t>
            </a:r>
            <a:endParaRPr lang="en-GB" dirty="0"/>
          </a:p>
        </p:txBody>
      </p:sp>
      <p:sp>
        <p:nvSpPr>
          <p:cNvPr id="3" name="Content Placeholder 2"/>
          <p:cNvSpPr>
            <a:spLocks noGrp="1"/>
          </p:cNvSpPr>
          <p:nvPr>
            <p:ph idx="1"/>
          </p:nvPr>
        </p:nvSpPr>
        <p:spPr/>
        <p:txBody>
          <a:bodyPr/>
          <a:lstStyle/>
          <a:p>
            <a:r>
              <a:rPr lang="en-GB" dirty="0"/>
              <a:t>Galatians 4:17-20 NIV</a:t>
            </a:r>
          </a:p>
          <a:p>
            <a:r>
              <a:rPr lang="en-GB" dirty="0"/>
              <a:t>[17] Those people are zealous to win you over, but for no good. What they want is to alienate you from us, so that you may have zeal for them. [18] It is fine to be zealous, provided the purpose is good, and to be so always, not just when I am with you. [19] </a:t>
            </a:r>
            <a:r>
              <a:rPr lang="en-GB" b="1" dirty="0">
                <a:solidFill>
                  <a:srgbClr val="C00000"/>
                </a:solidFill>
              </a:rPr>
              <a:t>My dear children, for whom I am again in the pains of childbirth until Christ is formed in you,</a:t>
            </a:r>
            <a:r>
              <a:rPr lang="en-GB" dirty="0"/>
              <a:t> [20] how I wish I could be with you now and change my tone, because I am perplexed about you!</a:t>
            </a:r>
          </a:p>
        </p:txBody>
      </p:sp>
      <p:sp>
        <p:nvSpPr>
          <p:cNvPr id="4" name="Date Placeholder 3"/>
          <p:cNvSpPr>
            <a:spLocks noGrp="1"/>
          </p:cNvSpPr>
          <p:nvPr>
            <p:ph type="dt" sz="half" idx="10"/>
          </p:nvPr>
        </p:nvSpPr>
        <p:spPr/>
        <p:txBody>
          <a:bodyPr/>
          <a:lstStyle/>
          <a:p>
            <a:fld id="{8FC14723-7BAB-44FE-B4ED-0F5BFC31451D}"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4</a:t>
            </a:fld>
            <a:endParaRPr lang="en-US" dirty="0"/>
          </a:p>
        </p:txBody>
      </p:sp>
    </p:spTree>
    <p:extLst>
      <p:ext uri="{BB962C8B-B14F-4D97-AF65-F5344CB8AC3E}">
        <p14:creationId xmlns:p14="http://schemas.microsoft.com/office/powerpoint/2010/main" val="2484031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Reading 4</a:t>
            </a:r>
            <a:endParaRPr lang="en-GB" dirty="0"/>
          </a:p>
        </p:txBody>
      </p:sp>
      <p:sp>
        <p:nvSpPr>
          <p:cNvPr id="3" name="Content Placeholder 2"/>
          <p:cNvSpPr>
            <a:spLocks noGrp="1"/>
          </p:cNvSpPr>
          <p:nvPr>
            <p:ph idx="1"/>
          </p:nvPr>
        </p:nvSpPr>
        <p:spPr/>
        <p:txBody>
          <a:bodyPr>
            <a:normAutofit lnSpcReduction="10000"/>
          </a:bodyPr>
          <a:lstStyle/>
          <a:p>
            <a:r>
              <a:rPr lang="en-GB" dirty="0"/>
              <a:t>1 Thessalonians 2:5-12 NIV</a:t>
            </a:r>
          </a:p>
          <a:p>
            <a:r>
              <a:rPr lang="en-GB" dirty="0"/>
              <a:t>[5] You know we never used flattery, nor did we put on a mask to cover up greed—God is our witness. [6] We were not looking for praise from people, not from you or anyone else, even though as apostles of Christ we could have asserted our authority. [7] </a:t>
            </a:r>
            <a:r>
              <a:rPr lang="en-GB" dirty="0">
                <a:solidFill>
                  <a:srgbClr val="C00000"/>
                </a:solidFill>
              </a:rPr>
              <a:t>Instead, we were like young children among </a:t>
            </a:r>
            <a:r>
              <a:rPr lang="en-GB" dirty="0" smtClean="0">
                <a:solidFill>
                  <a:srgbClr val="C00000"/>
                </a:solidFill>
              </a:rPr>
              <a:t>you [but we were gentle among you]. </a:t>
            </a:r>
            <a:r>
              <a:rPr lang="en-GB" dirty="0">
                <a:solidFill>
                  <a:srgbClr val="C00000"/>
                </a:solidFill>
              </a:rPr>
              <a:t>Just as a nursing </a:t>
            </a:r>
            <a:r>
              <a:rPr lang="en-GB" b="1" u="sng" dirty="0">
                <a:solidFill>
                  <a:srgbClr val="C00000"/>
                </a:solidFill>
              </a:rPr>
              <a:t>mother</a:t>
            </a:r>
            <a:r>
              <a:rPr lang="en-GB" u="sng" dirty="0">
                <a:solidFill>
                  <a:srgbClr val="C00000"/>
                </a:solidFill>
              </a:rPr>
              <a:t> </a:t>
            </a:r>
            <a:r>
              <a:rPr lang="en-GB" dirty="0">
                <a:solidFill>
                  <a:srgbClr val="C00000"/>
                </a:solidFill>
              </a:rPr>
              <a:t>cares for her children</a:t>
            </a:r>
            <a:r>
              <a:rPr lang="en-GB" dirty="0"/>
              <a:t>, [8] </a:t>
            </a:r>
            <a:r>
              <a:rPr lang="en-GB" b="1" dirty="0">
                <a:solidFill>
                  <a:srgbClr val="7030A0"/>
                </a:solidFill>
              </a:rPr>
              <a:t>so we cared for you. Because we loved you so much, we were delighted to share with you not only the gospel of God but our lives as well. </a:t>
            </a:r>
            <a:r>
              <a:rPr lang="en-GB" dirty="0"/>
              <a:t>[9] Surely you remember, brothers and sisters, our toil and hardship; we worked night and day in order not to be a burden to anyone while we preached the gospel of God to you. [10] </a:t>
            </a:r>
            <a:r>
              <a:rPr lang="en-GB" dirty="0">
                <a:solidFill>
                  <a:srgbClr val="C00000"/>
                </a:solidFill>
              </a:rPr>
              <a:t>You are witnesses, and so is God, of how holy, righteous and blameless we were among you who believed. </a:t>
            </a:r>
            <a:r>
              <a:rPr lang="en-GB" dirty="0"/>
              <a:t>[11] </a:t>
            </a:r>
            <a:r>
              <a:rPr lang="en-GB" b="1" dirty="0">
                <a:solidFill>
                  <a:srgbClr val="00B050"/>
                </a:solidFill>
              </a:rPr>
              <a:t>For you know that we dealt with each of you as a </a:t>
            </a:r>
            <a:r>
              <a:rPr lang="en-GB" b="1" u="sng" dirty="0">
                <a:solidFill>
                  <a:srgbClr val="00B050"/>
                </a:solidFill>
              </a:rPr>
              <a:t>father</a:t>
            </a:r>
            <a:r>
              <a:rPr lang="en-GB" b="1" dirty="0">
                <a:solidFill>
                  <a:srgbClr val="00B050"/>
                </a:solidFill>
              </a:rPr>
              <a:t> deals with his own children, [12] encouraging, comforting and urging you to live lives worthy of God, who calls you into his kingdom and </a:t>
            </a:r>
            <a:r>
              <a:rPr lang="en-GB" b="1" dirty="0" smtClean="0">
                <a:solidFill>
                  <a:srgbClr val="00B050"/>
                </a:solidFill>
              </a:rPr>
              <a:t>glory.</a:t>
            </a:r>
            <a:endParaRPr lang="en-GB" b="1" dirty="0">
              <a:solidFill>
                <a:srgbClr val="00B050"/>
              </a:solidFill>
            </a:endParaRPr>
          </a:p>
        </p:txBody>
      </p:sp>
      <p:sp>
        <p:nvSpPr>
          <p:cNvPr id="4" name="Date Placeholder 3"/>
          <p:cNvSpPr>
            <a:spLocks noGrp="1"/>
          </p:cNvSpPr>
          <p:nvPr>
            <p:ph type="dt" sz="half" idx="10"/>
          </p:nvPr>
        </p:nvSpPr>
        <p:spPr/>
        <p:txBody>
          <a:bodyPr/>
          <a:lstStyle/>
          <a:p>
            <a:fld id="{674BB824-A446-4F3F-911D-F65927A74790}"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5</a:t>
            </a:fld>
            <a:endParaRPr lang="en-US" dirty="0"/>
          </a:p>
        </p:txBody>
      </p:sp>
    </p:spTree>
    <p:extLst>
      <p:ext uri="{BB962C8B-B14F-4D97-AF65-F5344CB8AC3E}">
        <p14:creationId xmlns:p14="http://schemas.microsoft.com/office/powerpoint/2010/main" val="40268228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Introductory Remarks</a:t>
            </a:r>
          </a:p>
        </p:txBody>
      </p:sp>
      <p:sp>
        <p:nvSpPr>
          <p:cNvPr id="3" name="Content Placeholder 2"/>
          <p:cNvSpPr>
            <a:spLocks noGrp="1"/>
          </p:cNvSpPr>
          <p:nvPr>
            <p:ph idx="1"/>
          </p:nvPr>
        </p:nvSpPr>
        <p:spPr/>
        <p:txBody>
          <a:bodyPr>
            <a:normAutofit fontScale="92500" lnSpcReduction="20000"/>
          </a:bodyPr>
          <a:lstStyle/>
          <a:p>
            <a:endParaRPr lang="en-GB" dirty="0" smtClean="0"/>
          </a:p>
          <a:p>
            <a:endParaRPr lang="en-GB" dirty="0"/>
          </a:p>
          <a:p>
            <a:r>
              <a:rPr lang="en-GB" dirty="0" smtClean="0"/>
              <a:t>As </a:t>
            </a:r>
            <a:r>
              <a:rPr lang="en-GB" dirty="0"/>
              <a:t>we reflect on the subject: </a:t>
            </a:r>
            <a:r>
              <a:rPr lang="en-GB" b="1" dirty="0">
                <a:solidFill>
                  <a:srgbClr val="7030A0"/>
                </a:solidFill>
              </a:rPr>
              <a:t>Not just presence-Impact: Reviving Effectiveness in youth discipleship</a:t>
            </a:r>
            <a:r>
              <a:rPr lang="en-GB" dirty="0"/>
              <a:t>, a few thoughts come to mind.</a:t>
            </a:r>
          </a:p>
          <a:p>
            <a:pPr lvl="1"/>
            <a:r>
              <a:rPr lang="en-GB" dirty="0" smtClean="0"/>
              <a:t>We are acknowledging that we used to do better in the past, but we do so no longer</a:t>
            </a:r>
            <a:r>
              <a:rPr lang="en-GB" dirty="0" smtClean="0"/>
              <a:t>, something has gone amiss in our service to the students</a:t>
            </a:r>
            <a:endParaRPr lang="en-GB" dirty="0" smtClean="0"/>
          </a:p>
          <a:p>
            <a:pPr lvl="1"/>
            <a:r>
              <a:rPr lang="en-GB" dirty="0" smtClean="0"/>
              <a:t>Our presence in the schools and among students is not making the kind of impact we desire to see</a:t>
            </a:r>
          </a:p>
          <a:p>
            <a:pPr lvl="1"/>
            <a:r>
              <a:rPr lang="en-GB" dirty="0" smtClean="0"/>
              <a:t>We are not producing the fruit that we seek to produce from among the students that God has entrusted in our care</a:t>
            </a:r>
          </a:p>
          <a:p>
            <a:pPr lvl="1"/>
            <a:r>
              <a:rPr lang="en-GB" dirty="0" smtClean="0"/>
              <a:t>And somehow, the students are not to blame for this, after all they are readily available and </a:t>
            </a:r>
            <a:r>
              <a:rPr lang="en-GB" dirty="0" smtClean="0"/>
              <a:t>willing </a:t>
            </a:r>
            <a:r>
              <a:rPr lang="en-GB" dirty="0" smtClean="0"/>
              <a:t>to be disciple into the likeness of Christ</a:t>
            </a:r>
          </a:p>
          <a:p>
            <a:pPr lvl="1"/>
            <a:r>
              <a:rPr lang="en-GB" dirty="0" smtClean="0"/>
              <a:t>The danger we face is that if we fail to prepare the students for the harsh world that awaits them after school, we are setting them for failure and that will reflect on us</a:t>
            </a:r>
          </a:p>
          <a:p>
            <a:pPr lvl="1"/>
            <a:r>
              <a:rPr lang="en-GB" dirty="0" smtClean="0"/>
              <a:t>Besides, God will hold us accountable for the souls of the students He has entrusted in our care.</a:t>
            </a:r>
          </a:p>
          <a:p>
            <a:pPr lvl="1"/>
            <a:r>
              <a:rPr lang="en-GB" dirty="0" smtClean="0"/>
              <a:t>Furthermore, students are always in transit and we risk missing critical generations if we dilly dally</a:t>
            </a:r>
          </a:p>
          <a:p>
            <a:pPr lvl="1"/>
            <a:r>
              <a:rPr lang="en-GB" dirty="0" smtClean="0"/>
              <a:t>Therefore, we need to strengthen our feeble arms and brace for action while we still have time</a:t>
            </a:r>
          </a:p>
          <a:p>
            <a:pPr lvl="1"/>
            <a:endParaRPr lang="en-GB" dirty="0" smtClean="0"/>
          </a:p>
          <a:p>
            <a:endParaRPr lang="en-GB" dirty="0" smtClean="0"/>
          </a:p>
          <a:p>
            <a:endParaRPr lang="en-GB" dirty="0"/>
          </a:p>
        </p:txBody>
      </p:sp>
      <p:sp>
        <p:nvSpPr>
          <p:cNvPr id="4" name="Date Placeholder 3"/>
          <p:cNvSpPr>
            <a:spLocks noGrp="1"/>
          </p:cNvSpPr>
          <p:nvPr>
            <p:ph type="dt" sz="half" idx="10"/>
          </p:nvPr>
        </p:nvSpPr>
        <p:spPr/>
        <p:txBody>
          <a:bodyPr/>
          <a:lstStyle/>
          <a:p>
            <a:fld id="{79D7F690-270F-415E-899F-B317E7687458}"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6</a:t>
            </a:fld>
            <a:endParaRPr lang="en-US" dirty="0"/>
          </a:p>
        </p:txBody>
      </p:sp>
    </p:spTree>
    <p:extLst>
      <p:ext uri="{BB962C8B-B14F-4D97-AF65-F5344CB8AC3E}">
        <p14:creationId xmlns:p14="http://schemas.microsoft.com/office/powerpoint/2010/main" val="41579613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Introductory Remarks</a:t>
            </a:r>
            <a:endParaRPr lang="en-GB" dirty="0"/>
          </a:p>
        </p:txBody>
      </p:sp>
      <p:sp>
        <p:nvSpPr>
          <p:cNvPr id="3" name="Content Placeholder 2"/>
          <p:cNvSpPr>
            <a:spLocks noGrp="1"/>
          </p:cNvSpPr>
          <p:nvPr>
            <p:ph idx="1"/>
          </p:nvPr>
        </p:nvSpPr>
        <p:spPr/>
        <p:txBody>
          <a:bodyPr/>
          <a:lstStyle/>
          <a:p>
            <a:r>
              <a:rPr lang="en-GB" dirty="0" smtClean="0"/>
              <a:t>We reap what we </a:t>
            </a:r>
            <a:r>
              <a:rPr lang="en-GB" dirty="0" smtClean="0"/>
              <a:t>sow. We </a:t>
            </a:r>
            <a:r>
              <a:rPr lang="en-GB" dirty="0" smtClean="0"/>
              <a:t>reproduce spiritual children that are replicas of ourselves </a:t>
            </a:r>
          </a:p>
          <a:p>
            <a:r>
              <a:rPr lang="en-GB" dirty="0" smtClean="0"/>
              <a:t>Discipleship models young believers after us or after Christ </a:t>
            </a:r>
          </a:p>
          <a:p>
            <a:r>
              <a:rPr lang="en-GB" dirty="0" smtClean="0"/>
              <a:t>The price to pay for </a:t>
            </a:r>
            <a:r>
              <a:rPr lang="en-GB" dirty="0" smtClean="0"/>
              <a:t>Discipling </a:t>
            </a:r>
            <a:r>
              <a:rPr lang="en-GB" dirty="0" smtClean="0"/>
              <a:t>someone until Christ is formed in them </a:t>
            </a:r>
            <a:r>
              <a:rPr lang="en-GB" dirty="0" smtClean="0"/>
              <a:t>has never been small</a:t>
            </a:r>
            <a:endParaRPr lang="en-GB" dirty="0" smtClean="0"/>
          </a:p>
          <a:p>
            <a:r>
              <a:rPr lang="en-GB" dirty="0" smtClean="0"/>
              <a:t>Discipleship is an expensive venture both for the disciple and the disciple maker</a:t>
            </a:r>
          </a:p>
          <a:p>
            <a:r>
              <a:rPr lang="en-GB" dirty="0" smtClean="0"/>
              <a:t>We are called to preach the Word and if necessary, we must use Words</a:t>
            </a:r>
          </a:p>
          <a:p>
            <a:pPr lvl="1"/>
            <a:r>
              <a:rPr lang="en-GB" dirty="0" smtClean="0"/>
              <a:t>Proclamation must always be preceded and succeeded by demonstration of the power of the gospel to transform lives and situations. This transformational power must be evidenced in the life of the disciple maker</a:t>
            </a:r>
            <a:endParaRPr lang="en-GB" dirty="0"/>
          </a:p>
        </p:txBody>
      </p:sp>
      <p:sp>
        <p:nvSpPr>
          <p:cNvPr id="4" name="Date Placeholder 3"/>
          <p:cNvSpPr>
            <a:spLocks noGrp="1"/>
          </p:cNvSpPr>
          <p:nvPr>
            <p:ph type="dt" sz="half" idx="10"/>
          </p:nvPr>
        </p:nvSpPr>
        <p:spPr/>
        <p:txBody>
          <a:bodyPr/>
          <a:lstStyle/>
          <a:p>
            <a:fld id="{CAB4DBFC-3FB2-4FB0-A516-9F0B0C37E559}"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7</a:t>
            </a:fld>
            <a:endParaRPr lang="en-US" dirty="0"/>
          </a:p>
        </p:txBody>
      </p:sp>
    </p:spTree>
    <p:extLst>
      <p:ext uri="{BB962C8B-B14F-4D97-AF65-F5344CB8AC3E}">
        <p14:creationId xmlns:p14="http://schemas.microsoft.com/office/powerpoint/2010/main" val="39443474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Our Privilege:</a:t>
            </a:r>
            <a:br>
              <a:rPr lang="en-GB" dirty="0" smtClean="0"/>
            </a:br>
            <a:r>
              <a:rPr lang="en-GB" dirty="0" smtClean="0"/>
              <a:t>we are invited to participate in Kingdom building  </a:t>
            </a:r>
            <a:endParaRPr lang="en-GB" dirty="0"/>
          </a:p>
        </p:txBody>
      </p:sp>
      <p:sp>
        <p:nvSpPr>
          <p:cNvPr id="3" name="Content Placeholder 2"/>
          <p:cNvSpPr>
            <a:spLocks noGrp="1"/>
          </p:cNvSpPr>
          <p:nvPr>
            <p:ph idx="1"/>
          </p:nvPr>
        </p:nvSpPr>
        <p:spPr/>
        <p:txBody>
          <a:bodyPr>
            <a:normAutofit/>
          </a:bodyPr>
          <a:lstStyle/>
          <a:p>
            <a:r>
              <a:rPr lang="en-GB" dirty="0" smtClean="0"/>
              <a:t>God invites us to relate with Him at a personal level because He wants to be actively involved in our lives each and every day.</a:t>
            </a:r>
          </a:p>
          <a:p>
            <a:r>
              <a:rPr lang="en-GB" dirty="0" smtClean="0"/>
              <a:t>Knowing God does not come through a program, a study or a method. It is the result of a vibrant, growing, one on one relationship with God</a:t>
            </a:r>
          </a:p>
          <a:p>
            <a:r>
              <a:rPr lang="en-GB" dirty="0" smtClean="0"/>
              <a:t>Through the ministry of SCOM, God is inviting us to the most honourable, prestigious opportunity of knowing Him and making Him known to students in post primary academic institutions in Malawi</a:t>
            </a:r>
          </a:p>
          <a:p>
            <a:r>
              <a:rPr lang="en-GB" dirty="0" smtClean="0"/>
              <a:t>About his invitation David Livingstone once said, </a:t>
            </a:r>
            <a:r>
              <a:rPr lang="en-GB" b="1" dirty="0" smtClean="0">
                <a:solidFill>
                  <a:schemeClr val="accent6"/>
                </a:solidFill>
              </a:rPr>
              <a:t>“if a commission by an earthly king is considered an honour, how can a commission by a heavenly King be considered a sacrifice?”</a:t>
            </a:r>
          </a:p>
          <a:p>
            <a:r>
              <a:rPr lang="en-GB" dirty="0" smtClean="0"/>
              <a:t>In this session, we will take time to reflect on one of the most honourable invitations God has made to us, that is, to participate in His Kingdom business </a:t>
            </a:r>
          </a:p>
          <a:p>
            <a:pPr marL="0" indent="0">
              <a:buNone/>
            </a:pPr>
            <a:endParaRPr lang="en-GB" dirty="0"/>
          </a:p>
        </p:txBody>
      </p:sp>
      <p:sp>
        <p:nvSpPr>
          <p:cNvPr id="4" name="Date Placeholder 3"/>
          <p:cNvSpPr>
            <a:spLocks noGrp="1"/>
          </p:cNvSpPr>
          <p:nvPr>
            <p:ph type="dt" sz="half" idx="10"/>
          </p:nvPr>
        </p:nvSpPr>
        <p:spPr/>
        <p:txBody>
          <a:bodyPr/>
          <a:lstStyle/>
          <a:p>
            <a:fld id="{B8A03B23-F774-4264-AA24-F71B9B4FF49D}"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8</a:t>
            </a:fld>
            <a:endParaRPr lang="en-US" dirty="0"/>
          </a:p>
        </p:txBody>
      </p:sp>
    </p:spTree>
    <p:extLst>
      <p:ext uri="{BB962C8B-B14F-4D97-AF65-F5344CB8AC3E}">
        <p14:creationId xmlns:p14="http://schemas.microsoft.com/office/powerpoint/2010/main" val="2072377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Reflect with me: </a:t>
            </a:r>
            <a:br>
              <a:rPr lang="en-GB" dirty="0" smtClean="0"/>
            </a:br>
            <a:r>
              <a:rPr lang="en-GB" dirty="0" smtClean="0"/>
              <a:t>“Quality or Quantity?”</a:t>
            </a:r>
            <a:endParaRPr lang="en-GB" dirty="0"/>
          </a:p>
        </p:txBody>
      </p:sp>
      <p:sp>
        <p:nvSpPr>
          <p:cNvPr id="3" name="Content Placeholder 2"/>
          <p:cNvSpPr>
            <a:spLocks noGrp="1"/>
          </p:cNvSpPr>
          <p:nvPr>
            <p:ph idx="1"/>
          </p:nvPr>
        </p:nvSpPr>
        <p:spPr/>
        <p:txBody>
          <a:bodyPr/>
          <a:lstStyle/>
          <a:p>
            <a:r>
              <a:rPr lang="en-GB" dirty="0" smtClean="0"/>
              <a:t>We are privileged to minister to students, the next generation of leaders, parents, servants of God,</a:t>
            </a:r>
          </a:p>
          <a:p>
            <a:r>
              <a:rPr lang="en-GB" dirty="0" smtClean="0"/>
              <a:t>Until now, we still have access to hundreds of students who patronise our functions, </a:t>
            </a:r>
          </a:p>
          <a:p>
            <a:r>
              <a:rPr lang="en-GB" dirty="0" smtClean="0"/>
              <a:t>Our conferences are attract students in their hundreds….</a:t>
            </a:r>
          </a:p>
          <a:p>
            <a:r>
              <a:rPr lang="en-GB" dirty="0" smtClean="0"/>
              <a:t>BUT, THE QUESTION IS, what kind of disciples are making out of these readily available students? </a:t>
            </a:r>
          </a:p>
          <a:p>
            <a:r>
              <a:rPr lang="en-GB" dirty="0" smtClean="0"/>
              <a:t>Are we satisfied with the large quantities of participants to our functions? </a:t>
            </a:r>
          </a:p>
          <a:p>
            <a:r>
              <a:rPr lang="en-GB" dirty="0" smtClean="0"/>
              <a:t>Are we achieving any quality: salt and light Christians who are transforming society starting from their very campuses and beyond?</a:t>
            </a:r>
          </a:p>
          <a:p>
            <a:r>
              <a:rPr lang="en-GB" dirty="0" smtClean="0"/>
              <a:t>Are we still retaining our vibrancy so as to impact the campus and society for God?</a:t>
            </a:r>
            <a:endParaRPr lang="en-GB" dirty="0"/>
          </a:p>
        </p:txBody>
      </p:sp>
      <p:sp>
        <p:nvSpPr>
          <p:cNvPr id="4" name="Date Placeholder 3"/>
          <p:cNvSpPr>
            <a:spLocks noGrp="1"/>
          </p:cNvSpPr>
          <p:nvPr>
            <p:ph type="dt" sz="half" idx="10"/>
          </p:nvPr>
        </p:nvSpPr>
        <p:spPr/>
        <p:txBody>
          <a:bodyPr/>
          <a:lstStyle/>
          <a:p>
            <a:fld id="{08AB1093-5346-4FA4-902A-923C371E446D}" type="datetime1">
              <a:rPr lang="en-US" smtClean="0"/>
              <a:t>10/10/2025</a:t>
            </a:fld>
            <a:endParaRPr lang="en-US" dirty="0"/>
          </a:p>
        </p:txBody>
      </p:sp>
      <p:sp>
        <p:nvSpPr>
          <p:cNvPr id="5" name="Footer Placeholder 4"/>
          <p:cNvSpPr>
            <a:spLocks noGrp="1"/>
          </p:cNvSpPr>
          <p:nvPr>
            <p:ph type="ftr" sz="quarter" idx="11"/>
          </p:nvPr>
        </p:nvSpPr>
        <p:spPr/>
        <p:txBody>
          <a:bodyPr/>
          <a:lstStyle/>
          <a:p>
            <a:r>
              <a:rPr lang="en-GB" smtClean="0"/>
              <a:t>Prepared and presented to ASCO 2025 by Patrick Rueben Kaudzu</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9</a:t>
            </a:fld>
            <a:endParaRPr lang="en-US" dirty="0"/>
          </a:p>
        </p:txBody>
      </p:sp>
    </p:spTree>
    <p:extLst>
      <p:ext uri="{BB962C8B-B14F-4D97-AF65-F5344CB8AC3E}">
        <p14:creationId xmlns:p14="http://schemas.microsoft.com/office/powerpoint/2010/main" val="1666835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818</TotalTime>
  <Words>3915</Words>
  <Application>Microsoft Office PowerPoint</Application>
  <PresentationFormat>Widescreen</PresentationFormat>
  <Paragraphs>263</Paragraphs>
  <Slides>26</Slides>
  <Notes>1</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26</vt:i4>
      </vt:variant>
    </vt:vector>
  </HeadingPairs>
  <TitlesOfParts>
    <vt:vector size="35" baseType="lpstr">
      <vt:lpstr>Aptos</vt:lpstr>
      <vt:lpstr>Aptos Display</vt:lpstr>
      <vt:lpstr>Arial</vt:lpstr>
      <vt:lpstr>Calibri</vt:lpstr>
      <vt:lpstr>Corbel</vt:lpstr>
      <vt:lpstr>Verdana</vt:lpstr>
      <vt:lpstr>Wingdings 2</vt:lpstr>
      <vt:lpstr>Frame</vt:lpstr>
      <vt:lpstr>Office Theme</vt:lpstr>
      <vt:lpstr>NOT JUST ATTENDANCE -IMPACT!  REVIVING EFFECTIVENESS IN DISCIPLESHIP</vt:lpstr>
      <vt:lpstr>Reading 1</vt:lpstr>
      <vt:lpstr>Reading 2 </vt:lpstr>
      <vt:lpstr>Reading 3</vt:lpstr>
      <vt:lpstr>Reading 4</vt:lpstr>
      <vt:lpstr>Introductory Remarks</vt:lpstr>
      <vt:lpstr>Introductory Remarks</vt:lpstr>
      <vt:lpstr>Our Privilege: we are invited to participate in Kingdom building  </vt:lpstr>
      <vt:lpstr>Reflect with me:  “Quality or Quantity?”</vt:lpstr>
      <vt:lpstr>The Great Commission or the Great Omission? </vt:lpstr>
      <vt:lpstr>The Disturbing Reality of the Contemporary Church</vt:lpstr>
      <vt:lpstr>The Litmus Test:  Measuring our Impact</vt:lpstr>
      <vt:lpstr>Measuring our Impact: Looking at our graduates </vt:lpstr>
      <vt:lpstr>Our Noble Call SCOM Guiding Aims</vt:lpstr>
      <vt:lpstr>SCOM VISION AND MISSION</vt:lpstr>
      <vt:lpstr>The Divine Mandate:  Go and make Disciples of the nations…</vt:lpstr>
      <vt:lpstr>Making Disciples </vt:lpstr>
      <vt:lpstr>What is Discipleship?</vt:lpstr>
      <vt:lpstr>Effective Discipleship: Learning from the Master Himself</vt:lpstr>
      <vt:lpstr>Learning from the Master</vt:lpstr>
      <vt:lpstr>Effectively Discipling Students </vt:lpstr>
      <vt:lpstr>Take note….</vt:lpstr>
      <vt:lpstr>Effective Discipleship </vt:lpstr>
      <vt:lpstr>Effective Discipleship </vt:lpstr>
      <vt:lpstr>Effective Discipleship </vt:lpstr>
      <vt:lpstr>Conclusion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REVIVING EFFECTIVENESS IN YOUTH DISCIPLESHIP</dc:title>
  <dc:creator>PATRICK KAWUZU</dc:creator>
  <cp:lastModifiedBy>PATRICK KAWUZU</cp:lastModifiedBy>
  <cp:revision>50</cp:revision>
  <dcterms:created xsi:type="dcterms:W3CDTF">2025-09-17T18:35:49Z</dcterms:created>
  <dcterms:modified xsi:type="dcterms:W3CDTF">2025-10-10T17:52:06Z</dcterms:modified>
</cp:coreProperties>
</file>