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57" r:id="rId3"/>
    <p:sldId id="280" r:id="rId4"/>
    <p:sldId id="261" r:id="rId5"/>
    <p:sldId id="263" r:id="rId6"/>
    <p:sldId id="265" r:id="rId7"/>
    <p:sldId id="266" r:id="rId8"/>
    <p:sldId id="262" r:id="rId9"/>
    <p:sldId id="264" r:id="rId10"/>
    <p:sldId id="267" r:id="rId11"/>
    <p:sldId id="256" r:id="rId12"/>
    <p:sldId id="258" r:id="rId13"/>
    <p:sldId id="259" r:id="rId14"/>
    <p:sldId id="260" r:id="rId15"/>
    <p:sldId id="268" r:id="rId16"/>
    <p:sldId id="269" r:id="rId17"/>
    <p:sldId id="270" r:id="rId18"/>
    <p:sldId id="271" r:id="rId19"/>
    <p:sldId id="273" r:id="rId20"/>
    <p:sldId id="272" r:id="rId21"/>
    <p:sldId id="274" r:id="rId22"/>
    <p:sldId id="275" r:id="rId23"/>
    <p:sldId id="276" r:id="rId24"/>
    <p:sldId id="277" r:id="rId25"/>
    <p:sldId id="278" r:id="rId26"/>
    <p:sldId id="282" r:id="rId27"/>
    <p:sldId id="283" r:id="rId28"/>
  </p:sldIdLst>
  <p:sldSz cx="12192000" cy="6858000"/>
  <p:notesSz cx="6858000" cy="9144000"/>
  <p:defaultTextStyle>
    <a:defPPr>
      <a:defRPr lang="en-M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40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1C477-4C7A-4561-C56A-66FE04F45E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W"/>
          </a:p>
        </p:txBody>
      </p:sp>
      <p:sp>
        <p:nvSpPr>
          <p:cNvPr id="3" name="Subtitle 2">
            <a:extLst>
              <a:ext uri="{FF2B5EF4-FFF2-40B4-BE49-F238E27FC236}">
                <a16:creationId xmlns:a16="http://schemas.microsoft.com/office/drawing/2014/main" id="{5004D662-AB1B-DB4B-7640-FD6F661B07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W"/>
          </a:p>
        </p:txBody>
      </p:sp>
      <p:sp>
        <p:nvSpPr>
          <p:cNvPr id="4" name="Date Placeholder 3">
            <a:extLst>
              <a:ext uri="{FF2B5EF4-FFF2-40B4-BE49-F238E27FC236}">
                <a16:creationId xmlns:a16="http://schemas.microsoft.com/office/drawing/2014/main" id="{260969BA-DB25-AB73-D0B9-6D2E84C9FE98}"/>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5" name="Footer Placeholder 4">
            <a:extLst>
              <a:ext uri="{FF2B5EF4-FFF2-40B4-BE49-F238E27FC236}">
                <a16:creationId xmlns:a16="http://schemas.microsoft.com/office/drawing/2014/main" id="{6211D52F-18E9-0CE3-03EB-7DDEC606C851}"/>
              </a:ext>
            </a:extLst>
          </p:cNvPr>
          <p:cNvSpPr>
            <a:spLocks noGrp="1"/>
          </p:cNvSpPr>
          <p:nvPr>
            <p:ph type="ftr" sz="quarter" idx="11"/>
          </p:nvPr>
        </p:nvSpPr>
        <p:spPr/>
        <p:txBody>
          <a:bodyPr/>
          <a:lstStyle/>
          <a:p>
            <a:endParaRPr lang="en-MW"/>
          </a:p>
        </p:txBody>
      </p:sp>
      <p:sp>
        <p:nvSpPr>
          <p:cNvPr id="6" name="Slide Number Placeholder 5">
            <a:extLst>
              <a:ext uri="{FF2B5EF4-FFF2-40B4-BE49-F238E27FC236}">
                <a16:creationId xmlns:a16="http://schemas.microsoft.com/office/drawing/2014/main" id="{0BA7BFB2-2156-A65D-3292-A9F686AE0DA1}"/>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1191005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0E43F-9403-29ED-10BB-051C77179EF2}"/>
              </a:ext>
            </a:extLst>
          </p:cNvPr>
          <p:cNvSpPr>
            <a:spLocks noGrp="1"/>
          </p:cNvSpPr>
          <p:nvPr>
            <p:ph type="title"/>
          </p:nvPr>
        </p:nvSpPr>
        <p:spPr/>
        <p:txBody>
          <a:bodyPr/>
          <a:lstStyle/>
          <a:p>
            <a:r>
              <a:rPr lang="en-US"/>
              <a:t>Click to edit Master title style</a:t>
            </a:r>
            <a:endParaRPr lang="en-MW"/>
          </a:p>
        </p:txBody>
      </p:sp>
      <p:sp>
        <p:nvSpPr>
          <p:cNvPr id="3" name="Vertical Text Placeholder 2">
            <a:extLst>
              <a:ext uri="{FF2B5EF4-FFF2-40B4-BE49-F238E27FC236}">
                <a16:creationId xmlns:a16="http://schemas.microsoft.com/office/drawing/2014/main" id="{757C5635-813C-090D-D517-FC81F260F8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W"/>
          </a:p>
        </p:txBody>
      </p:sp>
      <p:sp>
        <p:nvSpPr>
          <p:cNvPr id="4" name="Date Placeholder 3">
            <a:extLst>
              <a:ext uri="{FF2B5EF4-FFF2-40B4-BE49-F238E27FC236}">
                <a16:creationId xmlns:a16="http://schemas.microsoft.com/office/drawing/2014/main" id="{73103693-E9AF-6399-322E-959D10D8FD5B}"/>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5" name="Footer Placeholder 4">
            <a:extLst>
              <a:ext uri="{FF2B5EF4-FFF2-40B4-BE49-F238E27FC236}">
                <a16:creationId xmlns:a16="http://schemas.microsoft.com/office/drawing/2014/main" id="{1A491E67-193D-69E9-AC67-7B326E7271DE}"/>
              </a:ext>
            </a:extLst>
          </p:cNvPr>
          <p:cNvSpPr>
            <a:spLocks noGrp="1"/>
          </p:cNvSpPr>
          <p:nvPr>
            <p:ph type="ftr" sz="quarter" idx="11"/>
          </p:nvPr>
        </p:nvSpPr>
        <p:spPr/>
        <p:txBody>
          <a:bodyPr/>
          <a:lstStyle/>
          <a:p>
            <a:endParaRPr lang="en-MW"/>
          </a:p>
        </p:txBody>
      </p:sp>
      <p:sp>
        <p:nvSpPr>
          <p:cNvPr id="6" name="Slide Number Placeholder 5">
            <a:extLst>
              <a:ext uri="{FF2B5EF4-FFF2-40B4-BE49-F238E27FC236}">
                <a16:creationId xmlns:a16="http://schemas.microsoft.com/office/drawing/2014/main" id="{F3F3439A-9D27-2316-0702-6004EFD46337}"/>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3212660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AA68E1-6321-D31A-5981-57165DD9E30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W"/>
          </a:p>
        </p:txBody>
      </p:sp>
      <p:sp>
        <p:nvSpPr>
          <p:cNvPr id="3" name="Vertical Text Placeholder 2">
            <a:extLst>
              <a:ext uri="{FF2B5EF4-FFF2-40B4-BE49-F238E27FC236}">
                <a16:creationId xmlns:a16="http://schemas.microsoft.com/office/drawing/2014/main" id="{27994BD1-BEBB-F270-8A3C-48D9D503C5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W"/>
          </a:p>
        </p:txBody>
      </p:sp>
      <p:sp>
        <p:nvSpPr>
          <p:cNvPr id="4" name="Date Placeholder 3">
            <a:extLst>
              <a:ext uri="{FF2B5EF4-FFF2-40B4-BE49-F238E27FC236}">
                <a16:creationId xmlns:a16="http://schemas.microsoft.com/office/drawing/2014/main" id="{6959D1A3-F5D5-3AE8-99F7-7F9B641BE1EA}"/>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5" name="Footer Placeholder 4">
            <a:extLst>
              <a:ext uri="{FF2B5EF4-FFF2-40B4-BE49-F238E27FC236}">
                <a16:creationId xmlns:a16="http://schemas.microsoft.com/office/drawing/2014/main" id="{EB66EB58-645F-CB66-FBBF-F844E125BCD1}"/>
              </a:ext>
            </a:extLst>
          </p:cNvPr>
          <p:cNvSpPr>
            <a:spLocks noGrp="1"/>
          </p:cNvSpPr>
          <p:nvPr>
            <p:ph type="ftr" sz="quarter" idx="11"/>
          </p:nvPr>
        </p:nvSpPr>
        <p:spPr/>
        <p:txBody>
          <a:bodyPr/>
          <a:lstStyle/>
          <a:p>
            <a:endParaRPr lang="en-MW"/>
          </a:p>
        </p:txBody>
      </p:sp>
      <p:sp>
        <p:nvSpPr>
          <p:cNvPr id="6" name="Slide Number Placeholder 5">
            <a:extLst>
              <a:ext uri="{FF2B5EF4-FFF2-40B4-BE49-F238E27FC236}">
                <a16:creationId xmlns:a16="http://schemas.microsoft.com/office/drawing/2014/main" id="{193CDB64-2B01-BA8D-E630-531F25357767}"/>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3394120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B421F-B0D6-9A71-8E7A-15739390950E}"/>
              </a:ext>
            </a:extLst>
          </p:cNvPr>
          <p:cNvSpPr>
            <a:spLocks noGrp="1"/>
          </p:cNvSpPr>
          <p:nvPr>
            <p:ph type="title"/>
          </p:nvPr>
        </p:nvSpPr>
        <p:spPr/>
        <p:txBody>
          <a:bodyPr/>
          <a:lstStyle/>
          <a:p>
            <a:r>
              <a:rPr lang="en-US"/>
              <a:t>Click to edit Master title style</a:t>
            </a:r>
            <a:endParaRPr lang="en-MW"/>
          </a:p>
        </p:txBody>
      </p:sp>
      <p:sp>
        <p:nvSpPr>
          <p:cNvPr id="3" name="Content Placeholder 2">
            <a:extLst>
              <a:ext uri="{FF2B5EF4-FFF2-40B4-BE49-F238E27FC236}">
                <a16:creationId xmlns:a16="http://schemas.microsoft.com/office/drawing/2014/main" id="{102D96A7-E4FB-B6AB-828C-78F7BC6CC3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W"/>
          </a:p>
        </p:txBody>
      </p:sp>
      <p:sp>
        <p:nvSpPr>
          <p:cNvPr id="4" name="Date Placeholder 3">
            <a:extLst>
              <a:ext uri="{FF2B5EF4-FFF2-40B4-BE49-F238E27FC236}">
                <a16:creationId xmlns:a16="http://schemas.microsoft.com/office/drawing/2014/main" id="{2FCD4185-1926-7A5F-7EAC-13D89D240D9D}"/>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5" name="Footer Placeholder 4">
            <a:extLst>
              <a:ext uri="{FF2B5EF4-FFF2-40B4-BE49-F238E27FC236}">
                <a16:creationId xmlns:a16="http://schemas.microsoft.com/office/drawing/2014/main" id="{9A812438-BC02-35F7-DC71-96AF07044A60}"/>
              </a:ext>
            </a:extLst>
          </p:cNvPr>
          <p:cNvSpPr>
            <a:spLocks noGrp="1"/>
          </p:cNvSpPr>
          <p:nvPr>
            <p:ph type="ftr" sz="quarter" idx="11"/>
          </p:nvPr>
        </p:nvSpPr>
        <p:spPr/>
        <p:txBody>
          <a:bodyPr/>
          <a:lstStyle/>
          <a:p>
            <a:endParaRPr lang="en-MW"/>
          </a:p>
        </p:txBody>
      </p:sp>
      <p:sp>
        <p:nvSpPr>
          <p:cNvPr id="6" name="Slide Number Placeholder 5">
            <a:extLst>
              <a:ext uri="{FF2B5EF4-FFF2-40B4-BE49-F238E27FC236}">
                <a16:creationId xmlns:a16="http://schemas.microsoft.com/office/drawing/2014/main" id="{B9C794CE-04E7-A092-31E9-F4375B175885}"/>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295302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2989A-2AA7-7403-17BC-44C3301077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W"/>
          </a:p>
        </p:txBody>
      </p:sp>
      <p:sp>
        <p:nvSpPr>
          <p:cNvPr id="3" name="Text Placeholder 2">
            <a:extLst>
              <a:ext uri="{FF2B5EF4-FFF2-40B4-BE49-F238E27FC236}">
                <a16:creationId xmlns:a16="http://schemas.microsoft.com/office/drawing/2014/main" id="{2B8D0271-409D-BB48-5736-AE2FF95754C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50CE5C-CDC1-BD61-C6FA-6E29B3FBED40}"/>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5" name="Footer Placeholder 4">
            <a:extLst>
              <a:ext uri="{FF2B5EF4-FFF2-40B4-BE49-F238E27FC236}">
                <a16:creationId xmlns:a16="http://schemas.microsoft.com/office/drawing/2014/main" id="{5EE9CA7C-C0D5-A067-527B-AAFBC56A47D5}"/>
              </a:ext>
            </a:extLst>
          </p:cNvPr>
          <p:cNvSpPr>
            <a:spLocks noGrp="1"/>
          </p:cNvSpPr>
          <p:nvPr>
            <p:ph type="ftr" sz="quarter" idx="11"/>
          </p:nvPr>
        </p:nvSpPr>
        <p:spPr/>
        <p:txBody>
          <a:bodyPr/>
          <a:lstStyle/>
          <a:p>
            <a:endParaRPr lang="en-MW"/>
          </a:p>
        </p:txBody>
      </p:sp>
      <p:sp>
        <p:nvSpPr>
          <p:cNvPr id="6" name="Slide Number Placeholder 5">
            <a:extLst>
              <a:ext uri="{FF2B5EF4-FFF2-40B4-BE49-F238E27FC236}">
                <a16:creationId xmlns:a16="http://schemas.microsoft.com/office/drawing/2014/main" id="{8B31DC83-5A80-A98A-D090-CE9587D42BDD}"/>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3637963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3B87E-3E1D-530C-7D7F-45B6C3E36866}"/>
              </a:ext>
            </a:extLst>
          </p:cNvPr>
          <p:cNvSpPr>
            <a:spLocks noGrp="1"/>
          </p:cNvSpPr>
          <p:nvPr>
            <p:ph type="title"/>
          </p:nvPr>
        </p:nvSpPr>
        <p:spPr/>
        <p:txBody>
          <a:bodyPr/>
          <a:lstStyle/>
          <a:p>
            <a:r>
              <a:rPr lang="en-US"/>
              <a:t>Click to edit Master title style</a:t>
            </a:r>
            <a:endParaRPr lang="en-MW"/>
          </a:p>
        </p:txBody>
      </p:sp>
      <p:sp>
        <p:nvSpPr>
          <p:cNvPr id="3" name="Content Placeholder 2">
            <a:extLst>
              <a:ext uri="{FF2B5EF4-FFF2-40B4-BE49-F238E27FC236}">
                <a16:creationId xmlns:a16="http://schemas.microsoft.com/office/drawing/2014/main" id="{6ED35E8E-BF70-D2EB-D4BE-04D17C267F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W"/>
          </a:p>
        </p:txBody>
      </p:sp>
      <p:sp>
        <p:nvSpPr>
          <p:cNvPr id="4" name="Content Placeholder 3">
            <a:extLst>
              <a:ext uri="{FF2B5EF4-FFF2-40B4-BE49-F238E27FC236}">
                <a16:creationId xmlns:a16="http://schemas.microsoft.com/office/drawing/2014/main" id="{E6318256-C918-C03D-2AD9-7375B2EAD1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W"/>
          </a:p>
        </p:txBody>
      </p:sp>
      <p:sp>
        <p:nvSpPr>
          <p:cNvPr id="5" name="Date Placeholder 4">
            <a:extLst>
              <a:ext uri="{FF2B5EF4-FFF2-40B4-BE49-F238E27FC236}">
                <a16:creationId xmlns:a16="http://schemas.microsoft.com/office/drawing/2014/main" id="{8599ECEC-BFBB-39AE-85E1-63539718D7B5}"/>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6" name="Footer Placeholder 5">
            <a:extLst>
              <a:ext uri="{FF2B5EF4-FFF2-40B4-BE49-F238E27FC236}">
                <a16:creationId xmlns:a16="http://schemas.microsoft.com/office/drawing/2014/main" id="{13A1850A-2224-7143-9568-07966C31653E}"/>
              </a:ext>
            </a:extLst>
          </p:cNvPr>
          <p:cNvSpPr>
            <a:spLocks noGrp="1"/>
          </p:cNvSpPr>
          <p:nvPr>
            <p:ph type="ftr" sz="quarter" idx="11"/>
          </p:nvPr>
        </p:nvSpPr>
        <p:spPr/>
        <p:txBody>
          <a:bodyPr/>
          <a:lstStyle/>
          <a:p>
            <a:endParaRPr lang="en-MW"/>
          </a:p>
        </p:txBody>
      </p:sp>
      <p:sp>
        <p:nvSpPr>
          <p:cNvPr id="7" name="Slide Number Placeholder 6">
            <a:extLst>
              <a:ext uri="{FF2B5EF4-FFF2-40B4-BE49-F238E27FC236}">
                <a16:creationId xmlns:a16="http://schemas.microsoft.com/office/drawing/2014/main" id="{AF2B1F23-67D3-8017-4E1A-5F83D44CD2B3}"/>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4197639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9EB3-9BAD-3372-B41B-CB452C6D7538}"/>
              </a:ext>
            </a:extLst>
          </p:cNvPr>
          <p:cNvSpPr>
            <a:spLocks noGrp="1"/>
          </p:cNvSpPr>
          <p:nvPr>
            <p:ph type="title"/>
          </p:nvPr>
        </p:nvSpPr>
        <p:spPr>
          <a:xfrm>
            <a:off x="839788" y="365125"/>
            <a:ext cx="10515600" cy="1325563"/>
          </a:xfrm>
        </p:spPr>
        <p:txBody>
          <a:bodyPr/>
          <a:lstStyle/>
          <a:p>
            <a:r>
              <a:rPr lang="en-US"/>
              <a:t>Click to edit Master title style</a:t>
            </a:r>
            <a:endParaRPr lang="en-MW"/>
          </a:p>
        </p:txBody>
      </p:sp>
      <p:sp>
        <p:nvSpPr>
          <p:cNvPr id="3" name="Text Placeholder 2">
            <a:extLst>
              <a:ext uri="{FF2B5EF4-FFF2-40B4-BE49-F238E27FC236}">
                <a16:creationId xmlns:a16="http://schemas.microsoft.com/office/drawing/2014/main" id="{839045D5-11B0-090A-6401-B7A0CC92C8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7B4228-5913-569C-36CD-322EF9DB01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W"/>
          </a:p>
        </p:txBody>
      </p:sp>
      <p:sp>
        <p:nvSpPr>
          <p:cNvPr id="5" name="Text Placeholder 4">
            <a:extLst>
              <a:ext uri="{FF2B5EF4-FFF2-40B4-BE49-F238E27FC236}">
                <a16:creationId xmlns:a16="http://schemas.microsoft.com/office/drawing/2014/main" id="{95F0C247-8175-0256-52F1-F249E7280B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BF300B-8ACB-1954-F6B7-A6CD842A8E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W"/>
          </a:p>
        </p:txBody>
      </p:sp>
      <p:sp>
        <p:nvSpPr>
          <p:cNvPr id="7" name="Date Placeholder 6">
            <a:extLst>
              <a:ext uri="{FF2B5EF4-FFF2-40B4-BE49-F238E27FC236}">
                <a16:creationId xmlns:a16="http://schemas.microsoft.com/office/drawing/2014/main" id="{391F3593-39DF-D1E7-0335-E055769E6E8C}"/>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8" name="Footer Placeholder 7">
            <a:extLst>
              <a:ext uri="{FF2B5EF4-FFF2-40B4-BE49-F238E27FC236}">
                <a16:creationId xmlns:a16="http://schemas.microsoft.com/office/drawing/2014/main" id="{74F39765-397F-F2AA-E5AB-94A5A04C8C57}"/>
              </a:ext>
            </a:extLst>
          </p:cNvPr>
          <p:cNvSpPr>
            <a:spLocks noGrp="1"/>
          </p:cNvSpPr>
          <p:nvPr>
            <p:ph type="ftr" sz="quarter" idx="11"/>
          </p:nvPr>
        </p:nvSpPr>
        <p:spPr/>
        <p:txBody>
          <a:bodyPr/>
          <a:lstStyle/>
          <a:p>
            <a:endParaRPr lang="en-MW"/>
          </a:p>
        </p:txBody>
      </p:sp>
      <p:sp>
        <p:nvSpPr>
          <p:cNvPr id="9" name="Slide Number Placeholder 8">
            <a:extLst>
              <a:ext uri="{FF2B5EF4-FFF2-40B4-BE49-F238E27FC236}">
                <a16:creationId xmlns:a16="http://schemas.microsoft.com/office/drawing/2014/main" id="{E726E89C-8B12-E44D-60BB-42D0CEB2A887}"/>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1731922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7750D-D9F0-7CC2-1B4C-111FA27D1342}"/>
              </a:ext>
            </a:extLst>
          </p:cNvPr>
          <p:cNvSpPr>
            <a:spLocks noGrp="1"/>
          </p:cNvSpPr>
          <p:nvPr>
            <p:ph type="title"/>
          </p:nvPr>
        </p:nvSpPr>
        <p:spPr/>
        <p:txBody>
          <a:bodyPr/>
          <a:lstStyle/>
          <a:p>
            <a:r>
              <a:rPr lang="en-US"/>
              <a:t>Click to edit Master title style</a:t>
            </a:r>
            <a:endParaRPr lang="en-MW"/>
          </a:p>
        </p:txBody>
      </p:sp>
      <p:sp>
        <p:nvSpPr>
          <p:cNvPr id="3" name="Date Placeholder 2">
            <a:extLst>
              <a:ext uri="{FF2B5EF4-FFF2-40B4-BE49-F238E27FC236}">
                <a16:creationId xmlns:a16="http://schemas.microsoft.com/office/drawing/2014/main" id="{9308EDB5-48F1-0344-4EF3-6A1C3BBA9DE9}"/>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4" name="Footer Placeholder 3">
            <a:extLst>
              <a:ext uri="{FF2B5EF4-FFF2-40B4-BE49-F238E27FC236}">
                <a16:creationId xmlns:a16="http://schemas.microsoft.com/office/drawing/2014/main" id="{414FD272-C444-1BAF-20AD-163C2A71FA63}"/>
              </a:ext>
            </a:extLst>
          </p:cNvPr>
          <p:cNvSpPr>
            <a:spLocks noGrp="1"/>
          </p:cNvSpPr>
          <p:nvPr>
            <p:ph type="ftr" sz="quarter" idx="11"/>
          </p:nvPr>
        </p:nvSpPr>
        <p:spPr/>
        <p:txBody>
          <a:bodyPr/>
          <a:lstStyle/>
          <a:p>
            <a:endParaRPr lang="en-MW"/>
          </a:p>
        </p:txBody>
      </p:sp>
      <p:sp>
        <p:nvSpPr>
          <p:cNvPr id="5" name="Slide Number Placeholder 4">
            <a:extLst>
              <a:ext uri="{FF2B5EF4-FFF2-40B4-BE49-F238E27FC236}">
                <a16:creationId xmlns:a16="http://schemas.microsoft.com/office/drawing/2014/main" id="{F76C1882-AF66-98D7-F359-0AEBC9DB6B77}"/>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223610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99EBB7-88CD-945C-7402-01908834A255}"/>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3" name="Footer Placeholder 2">
            <a:extLst>
              <a:ext uri="{FF2B5EF4-FFF2-40B4-BE49-F238E27FC236}">
                <a16:creationId xmlns:a16="http://schemas.microsoft.com/office/drawing/2014/main" id="{F9619B0E-925D-C796-5EF4-57049361869F}"/>
              </a:ext>
            </a:extLst>
          </p:cNvPr>
          <p:cNvSpPr>
            <a:spLocks noGrp="1"/>
          </p:cNvSpPr>
          <p:nvPr>
            <p:ph type="ftr" sz="quarter" idx="11"/>
          </p:nvPr>
        </p:nvSpPr>
        <p:spPr/>
        <p:txBody>
          <a:bodyPr/>
          <a:lstStyle/>
          <a:p>
            <a:endParaRPr lang="en-MW"/>
          </a:p>
        </p:txBody>
      </p:sp>
      <p:sp>
        <p:nvSpPr>
          <p:cNvPr id="4" name="Slide Number Placeholder 3">
            <a:extLst>
              <a:ext uri="{FF2B5EF4-FFF2-40B4-BE49-F238E27FC236}">
                <a16:creationId xmlns:a16="http://schemas.microsoft.com/office/drawing/2014/main" id="{DFAE0D13-37A3-7FEE-3D9F-6296A2A2FD7A}"/>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134574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99964-56A6-F044-50CF-B82012E969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W"/>
          </a:p>
        </p:txBody>
      </p:sp>
      <p:sp>
        <p:nvSpPr>
          <p:cNvPr id="3" name="Content Placeholder 2">
            <a:extLst>
              <a:ext uri="{FF2B5EF4-FFF2-40B4-BE49-F238E27FC236}">
                <a16:creationId xmlns:a16="http://schemas.microsoft.com/office/drawing/2014/main" id="{04EF3936-368A-66B4-FD70-324B184A03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W"/>
          </a:p>
        </p:txBody>
      </p:sp>
      <p:sp>
        <p:nvSpPr>
          <p:cNvPr id="4" name="Text Placeholder 3">
            <a:extLst>
              <a:ext uri="{FF2B5EF4-FFF2-40B4-BE49-F238E27FC236}">
                <a16:creationId xmlns:a16="http://schemas.microsoft.com/office/drawing/2014/main" id="{D3694C1C-5891-CB00-961E-2AD0533483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225F0E-FBF4-EE66-7E51-6561C396E55E}"/>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6" name="Footer Placeholder 5">
            <a:extLst>
              <a:ext uri="{FF2B5EF4-FFF2-40B4-BE49-F238E27FC236}">
                <a16:creationId xmlns:a16="http://schemas.microsoft.com/office/drawing/2014/main" id="{97820B4B-0400-50D7-EB67-4B2DF88EC5E2}"/>
              </a:ext>
            </a:extLst>
          </p:cNvPr>
          <p:cNvSpPr>
            <a:spLocks noGrp="1"/>
          </p:cNvSpPr>
          <p:nvPr>
            <p:ph type="ftr" sz="quarter" idx="11"/>
          </p:nvPr>
        </p:nvSpPr>
        <p:spPr/>
        <p:txBody>
          <a:bodyPr/>
          <a:lstStyle/>
          <a:p>
            <a:endParaRPr lang="en-MW"/>
          </a:p>
        </p:txBody>
      </p:sp>
      <p:sp>
        <p:nvSpPr>
          <p:cNvPr id="7" name="Slide Number Placeholder 6">
            <a:extLst>
              <a:ext uri="{FF2B5EF4-FFF2-40B4-BE49-F238E27FC236}">
                <a16:creationId xmlns:a16="http://schemas.microsoft.com/office/drawing/2014/main" id="{AB113C01-5171-C7B5-7DD3-31D754533A40}"/>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1925440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CA3AE-C545-25DD-8E20-8349E5B965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W"/>
          </a:p>
        </p:txBody>
      </p:sp>
      <p:sp>
        <p:nvSpPr>
          <p:cNvPr id="3" name="Picture Placeholder 2">
            <a:extLst>
              <a:ext uri="{FF2B5EF4-FFF2-40B4-BE49-F238E27FC236}">
                <a16:creationId xmlns:a16="http://schemas.microsoft.com/office/drawing/2014/main" id="{65AA0E05-6625-73EC-C22B-7A7B777B01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W"/>
          </a:p>
        </p:txBody>
      </p:sp>
      <p:sp>
        <p:nvSpPr>
          <p:cNvPr id="4" name="Text Placeholder 3">
            <a:extLst>
              <a:ext uri="{FF2B5EF4-FFF2-40B4-BE49-F238E27FC236}">
                <a16:creationId xmlns:a16="http://schemas.microsoft.com/office/drawing/2014/main" id="{7FA3D85F-84E6-B0CE-A58E-E1FB90766B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DE28E1-6C42-9F1B-CE8B-A17A1845EC0F}"/>
              </a:ext>
            </a:extLst>
          </p:cNvPr>
          <p:cNvSpPr>
            <a:spLocks noGrp="1"/>
          </p:cNvSpPr>
          <p:nvPr>
            <p:ph type="dt" sz="half" idx="10"/>
          </p:nvPr>
        </p:nvSpPr>
        <p:spPr/>
        <p:txBody>
          <a:bodyPr/>
          <a:lstStyle/>
          <a:p>
            <a:fld id="{CC84E9B4-3BCC-4FAC-9486-FA944A02C33F}" type="datetimeFigureOut">
              <a:rPr lang="en-MW" smtClean="0"/>
              <a:t>15/10/2025</a:t>
            </a:fld>
            <a:endParaRPr lang="en-MW"/>
          </a:p>
        </p:txBody>
      </p:sp>
      <p:sp>
        <p:nvSpPr>
          <p:cNvPr id="6" name="Footer Placeholder 5">
            <a:extLst>
              <a:ext uri="{FF2B5EF4-FFF2-40B4-BE49-F238E27FC236}">
                <a16:creationId xmlns:a16="http://schemas.microsoft.com/office/drawing/2014/main" id="{D059C68A-84AF-B3D6-8903-199AF66FA307}"/>
              </a:ext>
            </a:extLst>
          </p:cNvPr>
          <p:cNvSpPr>
            <a:spLocks noGrp="1"/>
          </p:cNvSpPr>
          <p:nvPr>
            <p:ph type="ftr" sz="quarter" idx="11"/>
          </p:nvPr>
        </p:nvSpPr>
        <p:spPr/>
        <p:txBody>
          <a:bodyPr/>
          <a:lstStyle/>
          <a:p>
            <a:endParaRPr lang="en-MW"/>
          </a:p>
        </p:txBody>
      </p:sp>
      <p:sp>
        <p:nvSpPr>
          <p:cNvPr id="7" name="Slide Number Placeholder 6">
            <a:extLst>
              <a:ext uri="{FF2B5EF4-FFF2-40B4-BE49-F238E27FC236}">
                <a16:creationId xmlns:a16="http://schemas.microsoft.com/office/drawing/2014/main" id="{728B960D-7178-D187-C219-B93F46969ADD}"/>
              </a:ext>
            </a:extLst>
          </p:cNvPr>
          <p:cNvSpPr>
            <a:spLocks noGrp="1"/>
          </p:cNvSpPr>
          <p:nvPr>
            <p:ph type="sldNum" sz="quarter" idx="12"/>
          </p:nvPr>
        </p:nvSpPr>
        <p:spPr/>
        <p:txBody>
          <a:bodyPr/>
          <a:lstStyle/>
          <a:p>
            <a:fld id="{AD4C9F60-1738-475A-9C8D-12B6258A11BE}" type="slidenum">
              <a:rPr lang="en-MW" smtClean="0"/>
              <a:t>‹#›</a:t>
            </a:fld>
            <a:endParaRPr lang="en-MW"/>
          </a:p>
        </p:txBody>
      </p:sp>
    </p:spTree>
    <p:extLst>
      <p:ext uri="{BB962C8B-B14F-4D97-AF65-F5344CB8AC3E}">
        <p14:creationId xmlns:p14="http://schemas.microsoft.com/office/powerpoint/2010/main" val="3812838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AB6DFE-304F-74FC-DEE9-4CC77298B0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W"/>
          </a:p>
        </p:txBody>
      </p:sp>
      <p:sp>
        <p:nvSpPr>
          <p:cNvPr id="3" name="Text Placeholder 2">
            <a:extLst>
              <a:ext uri="{FF2B5EF4-FFF2-40B4-BE49-F238E27FC236}">
                <a16:creationId xmlns:a16="http://schemas.microsoft.com/office/drawing/2014/main" id="{FC53DF12-55EF-4D00-D40D-C13ADCF1E2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W"/>
          </a:p>
        </p:txBody>
      </p:sp>
      <p:sp>
        <p:nvSpPr>
          <p:cNvPr id="4" name="Date Placeholder 3">
            <a:extLst>
              <a:ext uri="{FF2B5EF4-FFF2-40B4-BE49-F238E27FC236}">
                <a16:creationId xmlns:a16="http://schemas.microsoft.com/office/drawing/2014/main" id="{BA5395F6-71E4-7BAA-7ED4-3CBD7E7677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84E9B4-3BCC-4FAC-9486-FA944A02C33F}" type="datetimeFigureOut">
              <a:rPr lang="en-MW" smtClean="0"/>
              <a:t>15/10/2025</a:t>
            </a:fld>
            <a:endParaRPr lang="en-MW"/>
          </a:p>
        </p:txBody>
      </p:sp>
      <p:sp>
        <p:nvSpPr>
          <p:cNvPr id="5" name="Footer Placeholder 4">
            <a:extLst>
              <a:ext uri="{FF2B5EF4-FFF2-40B4-BE49-F238E27FC236}">
                <a16:creationId xmlns:a16="http://schemas.microsoft.com/office/drawing/2014/main" id="{3BC69235-5C17-6D03-83D8-644BEBE859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MW"/>
          </a:p>
        </p:txBody>
      </p:sp>
      <p:sp>
        <p:nvSpPr>
          <p:cNvPr id="6" name="Slide Number Placeholder 5">
            <a:extLst>
              <a:ext uri="{FF2B5EF4-FFF2-40B4-BE49-F238E27FC236}">
                <a16:creationId xmlns:a16="http://schemas.microsoft.com/office/drawing/2014/main" id="{D435DA8A-97AE-A367-9CB8-8AAF70E744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D4C9F60-1738-475A-9C8D-12B6258A11BE}" type="slidenum">
              <a:rPr lang="en-MW" smtClean="0"/>
              <a:t>‹#›</a:t>
            </a:fld>
            <a:endParaRPr lang="en-MW"/>
          </a:p>
        </p:txBody>
      </p:sp>
    </p:spTree>
    <p:extLst>
      <p:ext uri="{BB962C8B-B14F-4D97-AF65-F5344CB8AC3E}">
        <p14:creationId xmlns:p14="http://schemas.microsoft.com/office/powerpoint/2010/main" val="943591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M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christianity.com/bible/search/?ver=niv&amp;q=genesis+2:24" TargetMode="External"/><Relationship Id="rId2" Type="http://schemas.openxmlformats.org/officeDocument/2006/relationships/hyperlink" Target="http://www.christianity.com/bible/search/?ver=niv&amp;q=ephesians+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bing.com/ck/a?!&amp;&amp;p=6c70beeac188fe732cab00e703a6152f93bfd4be1344a6ee03e23bba85d24b9aJmltdHM9MTc2MDA1NDQwMA&amp;ptn=3&amp;ver=2&amp;hsh=4&amp;fclid=2eb4f5b1-4eae-6385-204f-e38c4fb1626c&amp;u=a1L3NlYXJjaD9xPU1hcnJpYWdlJTIwd2lraXBlZGlhJmZvcm09V0lLSVJF&amp;ntb=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biblegateway.com/passage/?search=Matthew%205&amp;version=NIV#fen-NIV-23266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biblegateway.com/passage/?search=matthew%2019&amp;version=NIV#fen-NIV-23768b" TargetMode="External"/><Relationship Id="rId2" Type="http://schemas.openxmlformats.org/officeDocument/2006/relationships/hyperlink" Target="https://www.biblegateway.com/passage/?search=matthew%2019&amp;version=NIV#fen-NIV-23767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biblegateway.com/passage/?search=1%20Corinthians%207&amp;version=NIV#fen-NIV-28496a"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crosswalk.com/faith/bible-study/10-things-you-should-know-about-the-lord-s-supper-from-1-corinthian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christianity.com/bible/search/?ver=niv&amp;q=mark+10: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4A626-3A71-713C-FC6F-B13D041C8B80}"/>
              </a:ext>
            </a:extLst>
          </p:cNvPr>
          <p:cNvSpPr>
            <a:spLocks noGrp="1"/>
          </p:cNvSpPr>
          <p:nvPr>
            <p:ph type="title"/>
          </p:nvPr>
        </p:nvSpPr>
        <p:spPr/>
        <p:txBody>
          <a:bodyPr>
            <a:normAutofit/>
          </a:bodyPr>
          <a:lstStyle/>
          <a:p>
            <a:r>
              <a:rPr lang="en-US" sz="3200" dirty="0"/>
              <a:t>Till Death Do Us Part? A Christian View on Commitment and Divorce</a:t>
            </a:r>
            <a:endParaRPr lang="en-MW" sz="3200" dirty="0"/>
          </a:p>
        </p:txBody>
      </p:sp>
      <p:sp>
        <p:nvSpPr>
          <p:cNvPr id="3" name="Content Placeholder 2">
            <a:extLst>
              <a:ext uri="{FF2B5EF4-FFF2-40B4-BE49-F238E27FC236}">
                <a16:creationId xmlns:a16="http://schemas.microsoft.com/office/drawing/2014/main" id="{480CA58C-1D9B-066B-C575-0A0EE8D76664}"/>
              </a:ext>
            </a:extLst>
          </p:cNvPr>
          <p:cNvSpPr>
            <a:spLocks noGrp="1"/>
          </p:cNvSpPr>
          <p:nvPr>
            <p:ph idx="1"/>
          </p:nvPr>
        </p:nvSpPr>
        <p:spPr/>
        <p:txBody>
          <a:bodyPr/>
          <a:lstStyle/>
          <a:p>
            <a:pPr marL="0" indent="0">
              <a:buNone/>
            </a:pPr>
            <a:r>
              <a:rPr lang="en-US" dirty="0"/>
              <a:t>                  Professor Alfred Maluwa</a:t>
            </a:r>
          </a:p>
          <a:p>
            <a:pPr marL="0" indent="0">
              <a:buNone/>
            </a:pPr>
            <a:r>
              <a:rPr lang="en-US" dirty="0"/>
              <a:t>                           </a:t>
            </a:r>
          </a:p>
          <a:p>
            <a:pPr marL="0" indent="0">
              <a:buNone/>
            </a:pPr>
            <a:r>
              <a:rPr lang="en-US" dirty="0"/>
              <a:t>                             ASCO 2025</a:t>
            </a:r>
          </a:p>
          <a:p>
            <a:endParaRPr lang="en-US" dirty="0"/>
          </a:p>
          <a:p>
            <a:pPr marL="0" indent="0">
              <a:buNone/>
            </a:pPr>
            <a:r>
              <a:rPr lang="en-US" dirty="0"/>
              <a:t>                           Andrews Motel</a:t>
            </a:r>
          </a:p>
          <a:p>
            <a:endParaRPr lang="en-US" dirty="0"/>
          </a:p>
          <a:p>
            <a:pPr marL="0" indent="0">
              <a:buNone/>
            </a:pPr>
            <a:r>
              <a:rPr lang="en-US" dirty="0"/>
              <a:t>                    11</a:t>
            </a:r>
            <a:r>
              <a:rPr lang="en-US" baseline="30000" dirty="0"/>
              <a:t>th</a:t>
            </a:r>
            <a:r>
              <a:rPr lang="en-US" dirty="0"/>
              <a:t> October, 2025</a:t>
            </a:r>
            <a:endParaRPr lang="en-MW" dirty="0"/>
          </a:p>
        </p:txBody>
      </p:sp>
    </p:spTree>
    <p:extLst>
      <p:ext uri="{BB962C8B-B14F-4D97-AF65-F5344CB8AC3E}">
        <p14:creationId xmlns:p14="http://schemas.microsoft.com/office/powerpoint/2010/main" val="3483810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D2ED8-E243-57E8-A510-B55445D295CB}"/>
              </a:ext>
            </a:extLst>
          </p:cNvPr>
          <p:cNvSpPr>
            <a:spLocks noGrp="1"/>
          </p:cNvSpPr>
          <p:nvPr>
            <p:ph type="title"/>
          </p:nvPr>
        </p:nvSpPr>
        <p:spPr/>
        <p:txBody>
          <a:bodyPr/>
          <a:lstStyle/>
          <a:p>
            <a:r>
              <a:rPr lang="en-US" sz="3600" b="1" dirty="0"/>
              <a:t>The Biblical Definition of Marriage</a:t>
            </a:r>
            <a:br>
              <a:rPr lang="en-US" b="1" dirty="0"/>
            </a:br>
            <a:endParaRPr lang="en-MW" dirty="0"/>
          </a:p>
        </p:txBody>
      </p:sp>
      <p:sp>
        <p:nvSpPr>
          <p:cNvPr id="3" name="Content Placeholder 2">
            <a:extLst>
              <a:ext uri="{FF2B5EF4-FFF2-40B4-BE49-F238E27FC236}">
                <a16:creationId xmlns:a16="http://schemas.microsoft.com/office/drawing/2014/main" id="{B9F88413-F405-22DD-3102-89CA9BA69A87}"/>
              </a:ext>
            </a:extLst>
          </p:cNvPr>
          <p:cNvSpPr>
            <a:spLocks noGrp="1"/>
          </p:cNvSpPr>
          <p:nvPr>
            <p:ph idx="1"/>
          </p:nvPr>
        </p:nvSpPr>
        <p:spPr>
          <a:xfrm>
            <a:off x="314318" y="1144437"/>
            <a:ext cx="10721196" cy="5503653"/>
          </a:xfrm>
        </p:spPr>
        <p:txBody>
          <a:bodyPr>
            <a:normAutofit lnSpcReduction="10000"/>
          </a:bodyPr>
          <a:lstStyle/>
          <a:p>
            <a:r>
              <a:rPr lang="en-US" dirty="0"/>
              <a:t>God’s Word has much to say about marriage — a man and a woman who are joined together.</a:t>
            </a:r>
          </a:p>
          <a:p>
            <a:r>
              <a:rPr lang="en-US" dirty="0"/>
              <a:t>In </a:t>
            </a:r>
            <a:r>
              <a:rPr lang="en-US" dirty="0">
                <a:hlinkClick r:id="rId2"/>
              </a:rPr>
              <a:t>Ephesians 5</a:t>
            </a:r>
            <a:r>
              <a:rPr lang="en-US" dirty="0"/>
              <a:t>, Paul reserves an entire section to Christian households and how a husband and wife ought to treat one another and be committed to one another.</a:t>
            </a:r>
          </a:p>
          <a:p>
            <a:r>
              <a:rPr lang="en-US" i="1" dirty="0"/>
              <a:t>Submit to one another out of reverence for Christ </a:t>
            </a:r>
            <a:r>
              <a:rPr lang="en-US" dirty="0"/>
              <a:t>(v. 5).</a:t>
            </a:r>
          </a:p>
          <a:p>
            <a:r>
              <a:rPr lang="en-US" i="1" dirty="0"/>
              <a:t>Wives, submit yourselves to your husbands as you do to the Lord </a:t>
            </a:r>
            <a:r>
              <a:rPr lang="en-US" dirty="0"/>
              <a:t>(v. 22).</a:t>
            </a:r>
          </a:p>
          <a:p>
            <a:r>
              <a:rPr lang="en-US" i="1" dirty="0"/>
              <a:t>Husbands, love your wives, just as Christ loved the church and gave himself up for her…</a:t>
            </a:r>
            <a:r>
              <a:rPr lang="en-US" dirty="0"/>
              <a:t> (v. 25).</a:t>
            </a:r>
          </a:p>
          <a:p>
            <a:r>
              <a:rPr lang="en-US" dirty="0"/>
              <a:t>And then Paul repeats </a:t>
            </a:r>
            <a:r>
              <a:rPr lang="en-US" dirty="0">
                <a:hlinkClick r:id="rId3"/>
              </a:rPr>
              <a:t>Genesis 2:24</a:t>
            </a:r>
            <a:r>
              <a:rPr lang="en-US" dirty="0"/>
              <a:t>.</a:t>
            </a:r>
          </a:p>
          <a:p>
            <a:r>
              <a:rPr lang="en-US" i="1" dirty="0"/>
              <a:t>“For this reason, a man will leave his father and mother and be united to his wife, and the two will become one flesh” </a:t>
            </a:r>
            <a:r>
              <a:rPr lang="en-US" dirty="0"/>
              <a:t>(v. 31).</a:t>
            </a:r>
          </a:p>
          <a:p>
            <a:endParaRPr lang="en-MW" dirty="0"/>
          </a:p>
        </p:txBody>
      </p:sp>
    </p:spTree>
    <p:extLst>
      <p:ext uri="{BB962C8B-B14F-4D97-AF65-F5344CB8AC3E}">
        <p14:creationId xmlns:p14="http://schemas.microsoft.com/office/powerpoint/2010/main" val="2501946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19CA76-8F03-7531-CC8A-48D5ED7F1164}"/>
              </a:ext>
            </a:extLst>
          </p:cNvPr>
          <p:cNvSpPr>
            <a:spLocks noGrp="1"/>
          </p:cNvSpPr>
          <p:nvPr>
            <p:ph idx="1"/>
          </p:nvPr>
        </p:nvSpPr>
        <p:spPr>
          <a:xfrm>
            <a:off x="838200" y="1207698"/>
            <a:ext cx="10393392" cy="4969265"/>
          </a:xfrm>
        </p:spPr>
        <p:txBody>
          <a:bodyPr>
            <a:normAutofit/>
          </a:bodyPr>
          <a:lstStyle/>
          <a:p>
            <a:pPr marL="0" indent="0">
              <a:buNone/>
            </a:pPr>
            <a:r>
              <a:rPr lang="en-US" dirty="0"/>
              <a:t>Vow</a:t>
            </a:r>
          </a:p>
          <a:p>
            <a:pPr marL="0" indent="0">
              <a:buNone/>
            </a:pPr>
            <a:r>
              <a:rPr lang="en-US" dirty="0"/>
              <a:t>A solemn promise</a:t>
            </a:r>
          </a:p>
          <a:p>
            <a:pPr marL="0" indent="0">
              <a:buNone/>
            </a:pPr>
            <a:r>
              <a:rPr lang="en-US" dirty="0"/>
              <a:t>Solemn promise to do a specific thing, to vow is to make an earnest promise of pledge</a:t>
            </a:r>
          </a:p>
          <a:p>
            <a:pPr marL="0" indent="0">
              <a:buNone/>
            </a:pPr>
            <a:r>
              <a:rPr lang="en-US" dirty="0"/>
              <a:t>Dedicate to someone or something especially a deity.</a:t>
            </a:r>
          </a:p>
          <a:p>
            <a:pPr marL="0" indent="0">
              <a:buNone/>
            </a:pPr>
            <a:r>
              <a:rPr lang="en-US" dirty="0"/>
              <a:t>In Biblical terms</a:t>
            </a:r>
          </a:p>
          <a:p>
            <a:pPr marL="0" indent="0">
              <a:buNone/>
            </a:pPr>
            <a:r>
              <a:rPr lang="en-US" dirty="0"/>
              <a:t>A vow is a solemn promise made to God to perform or to abstain from performing a certain thing.</a:t>
            </a:r>
          </a:p>
          <a:p>
            <a:pPr marL="0" indent="0">
              <a:buNone/>
            </a:pPr>
            <a:r>
              <a:rPr lang="en-US" dirty="0"/>
              <a:t>Vows in the Bible</a:t>
            </a:r>
          </a:p>
          <a:p>
            <a:pPr marL="0" indent="0">
              <a:buNone/>
            </a:pPr>
            <a:r>
              <a:rPr lang="en-US" dirty="0"/>
              <a:t>The earliest mention vow is that of Jacob (Genesis 28:18-22)</a:t>
            </a:r>
          </a:p>
          <a:p>
            <a:endParaRPr lang="en-MW" dirty="0"/>
          </a:p>
        </p:txBody>
      </p:sp>
    </p:spTree>
    <p:extLst>
      <p:ext uri="{BB962C8B-B14F-4D97-AF65-F5344CB8AC3E}">
        <p14:creationId xmlns:p14="http://schemas.microsoft.com/office/powerpoint/2010/main" val="1667174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F7E43-6C2E-080F-A801-502CA70D0A1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1C84DA-7714-7025-6586-97435CEC4653}"/>
              </a:ext>
            </a:extLst>
          </p:cNvPr>
          <p:cNvSpPr>
            <a:spLocks noGrp="1"/>
          </p:cNvSpPr>
          <p:nvPr>
            <p:ph idx="1"/>
          </p:nvPr>
        </p:nvSpPr>
        <p:spPr>
          <a:xfrm>
            <a:off x="466719" y="1432980"/>
            <a:ext cx="10393392" cy="4969265"/>
          </a:xfrm>
        </p:spPr>
        <p:txBody>
          <a:bodyPr>
            <a:normAutofit fontScale="92500" lnSpcReduction="10000"/>
          </a:bodyPr>
          <a:lstStyle/>
          <a:p>
            <a:r>
              <a:rPr lang="en-US" dirty="0"/>
              <a:t>Vows in general are also mentioned in the book of Job (Job 22:27)</a:t>
            </a:r>
          </a:p>
          <a:p>
            <a:r>
              <a:rPr lang="en-US" dirty="0"/>
              <a:t>The law did not introduce vows but only regulated the practice of them</a:t>
            </a:r>
          </a:p>
          <a:p>
            <a:r>
              <a:rPr lang="en-US" dirty="0"/>
              <a:t>Characteristics of a vow</a:t>
            </a:r>
          </a:p>
          <a:p>
            <a:r>
              <a:rPr lang="en-US" dirty="0"/>
              <a:t>Solemnity</a:t>
            </a:r>
          </a:p>
          <a:p>
            <a:r>
              <a:rPr lang="en-US" dirty="0"/>
              <a:t>A vow is a serious promise, distinguished from casual pledge</a:t>
            </a:r>
          </a:p>
          <a:p>
            <a:r>
              <a:rPr lang="en-US" dirty="0"/>
              <a:t>Commitment</a:t>
            </a:r>
          </a:p>
          <a:p>
            <a:r>
              <a:rPr lang="en-US" dirty="0"/>
              <a:t>It signifies a deep and unwavering commitment to fulfilling the stated promise</a:t>
            </a:r>
          </a:p>
          <a:p>
            <a:r>
              <a:rPr lang="en-US" dirty="0"/>
              <a:t>Binding</a:t>
            </a:r>
          </a:p>
          <a:p>
            <a:r>
              <a:rPr lang="en-US" dirty="0"/>
              <a:t>While a personal vow is a promise to oneself or deity, it carries a strong sense of obligation and commitment to its terms</a:t>
            </a:r>
          </a:p>
        </p:txBody>
      </p:sp>
    </p:spTree>
    <p:extLst>
      <p:ext uri="{BB962C8B-B14F-4D97-AF65-F5344CB8AC3E}">
        <p14:creationId xmlns:p14="http://schemas.microsoft.com/office/powerpoint/2010/main" val="2065056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9A350-6301-267D-5513-1349245B6E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DE9581-C0DA-3F5D-AE90-053553BC9F27}"/>
              </a:ext>
            </a:extLst>
          </p:cNvPr>
          <p:cNvSpPr>
            <a:spLocks noGrp="1"/>
          </p:cNvSpPr>
          <p:nvPr>
            <p:ph idx="1"/>
          </p:nvPr>
        </p:nvSpPr>
        <p:spPr>
          <a:xfrm>
            <a:off x="709613" y="1325109"/>
            <a:ext cx="10393392" cy="4969265"/>
          </a:xfrm>
        </p:spPr>
        <p:txBody>
          <a:bodyPr>
            <a:normAutofit/>
          </a:bodyPr>
          <a:lstStyle/>
          <a:p>
            <a:pPr marL="0" indent="0">
              <a:buNone/>
            </a:pPr>
            <a:r>
              <a:rPr lang="en-US" dirty="0"/>
              <a:t>Selected examples of vows in the Bible</a:t>
            </a:r>
          </a:p>
          <a:p>
            <a:pPr marL="0" indent="0">
              <a:buNone/>
            </a:pPr>
            <a:r>
              <a:rPr lang="en-US" dirty="0"/>
              <a:t>1: Jacob vowed to give a tenth of his possessions to God if he was going to be protected where he was going (Gen 28:20-22)</a:t>
            </a:r>
          </a:p>
          <a:p>
            <a:pPr marL="0" indent="0">
              <a:buNone/>
            </a:pPr>
            <a:r>
              <a:rPr lang="en-US" dirty="0"/>
              <a:t>2: Jephthah vowed to sacrifice the first thing to come out of his house if God delivered his people (Judges 11:30-31</a:t>
            </a:r>
          </a:p>
          <a:p>
            <a:pPr marL="0" indent="0">
              <a:buNone/>
            </a:pPr>
            <a:r>
              <a:rPr lang="en-US" dirty="0"/>
              <a:t>4: God vowed to Noah that he was not going to kill mankind again with water (Genesis 9:11)</a:t>
            </a:r>
          </a:p>
          <a:p>
            <a:pPr marL="0" indent="0">
              <a:buNone/>
            </a:pPr>
            <a:r>
              <a:rPr lang="en-US" dirty="0"/>
              <a:t>5: There are nearly 50 references to vows in the Bible, many of which occurred in the Old Testament.</a:t>
            </a:r>
          </a:p>
          <a:p>
            <a:pPr marL="0" indent="0">
              <a:buNone/>
            </a:pPr>
            <a:r>
              <a:rPr lang="en-US" dirty="0"/>
              <a:t>The vows revealed blessings when followed but also consequences when broken</a:t>
            </a:r>
          </a:p>
        </p:txBody>
      </p:sp>
    </p:spTree>
    <p:extLst>
      <p:ext uri="{BB962C8B-B14F-4D97-AF65-F5344CB8AC3E}">
        <p14:creationId xmlns:p14="http://schemas.microsoft.com/office/powerpoint/2010/main" val="81630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01DE2-1DD6-AA3A-69DC-849A727B399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6E9616-C020-CD5F-645B-958F919AF3E4}"/>
              </a:ext>
            </a:extLst>
          </p:cNvPr>
          <p:cNvSpPr>
            <a:spLocks noGrp="1"/>
          </p:cNvSpPr>
          <p:nvPr>
            <p:ph idx="1"/>
          </p:nvPr>
        </p:nvSpPr>
        <p:spPr>
          <a:xfrm>
            <a:off x="421520" y="1597031"/>
            <a:ext cx="10393392" cy="4969265"/>
          </a:xfrm>
        </p:spPr>
        <p:txBody>
          <a:bodyPr>
            <a:normAutofit fontScale="92500" lnSpcReduction="10000"/>
          </a:bodyPr>
          <a:lstStyle/>
          <a:p>
            <a:r>
              <a:rPr lang="en-US" dirty="0"/>
              <a:t>Psalm 56:12 – I am under vows to you, my God, I will present my thank offerings to you</a:t>
            </a:r>
          </a:p>
          <a:p>
            <a:r>
              <a:rPr lang="en-US" dirty="0"/>
              <a:t>Psalm 66:13 – I will go into your house with burnt offerings; I will pay you my vows, which my lips have uttered and my mouth has spoken when I was in trouble</a:t>
            </a:r>
          </a:p>
          <a:p>
            <a:r>
              <a:rPr lang="en-US" dirty="0"/>
              <a:t>Psalm 116:14 – I will fulfil my vows to the LORD in the presence of all his people</a:t>
            </a:r>
          </a:p>
          <a:p>
            <a:r>
              <a:rPr lang="en-US" dirty="0"/>
              <a:t>Psalm 50:14 – Offer to God a sacrifice of thanksgiving, and perform your vows to the Most High</a:t>
            </a:r>
          </a:p>
          <a:p>
            <a:r>
              <a:rPr lang="en-US" dirty="0"/>
              <a:t>Psalm 65:1 – Praise awaits you, oh God in Zion; to you our vows will be fulfilled</a:t>
            </a:r>
          </a:p>
          <a:p>
            <a:r>
              <a:rPr lang="en-US" dirty="0"/>
              <a:t>Psalm 132:2 – He swore an oath to the LORD, he made a vow to the Mighty one of Jacob</a:t>
            </a:r>
          </a:p>
          <a:p>
            <a:endParaRPr lang="en-US" dirty="0"/>
          </a:p>
        </p:txBody>
      </p:sp>
    </p:spTree>
    <p:extLst>
      <p:ext uri="{BB962C8B-B14F-4D97-AF65-F5344CB8AC3E}">
        <p14:creationId xmlns:p14="http://schemas.microsoft.com/office/powerpoint/2010/main" val="4286575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AFD5E-B2E0-8BB8-CB86-68F00D767870}"/>
              </a:ext>
            </a:extLst>
          </p:cNvPr>
          <p:cNvSpPr>
            <a:spLocks noGrp="1"/>
          </p:cNvSpPr>
          <p:nvPr>
            <p:ph type="title"/>
          </p:nvPr>
        </p:nvSpPr>
        <p:spPr>
          <a:xfrm>
            <a:off x="838200" y="961478"/>
            <a:ext cx="10515600" cy="1325563"/>
          </a:xfrm>
        </p:spPr>
        <p:txBody>
          <a:bodyPr/>
          <a:lstStyle/>
          <a:p>
            <a:r>
              <a:rPr lang="en-US" dirty="0"/>
              <a:t>Regulations about Vows</a:t>
            </a:r>
            <a:endParaRPr lang="en-MW" dirty="0"/>
          </a:p>
        </p:txBody>
      </p:sp>
      <p:sp>
        <p:nvSpPr>
          <p:cNvPr id="3" name="Content Placeholder 2">
            <a:extLst>
              <a:ext uri="{FF2B5EF4-FFF2-40B4-BE49-F238E27FC236}">
                <a16:creationId xmlns:a16="http://schemas.microsoft.com/office/drawing/2014/main" id="{74C43D63-F702-54E7-4CC0-79AEBCB29FAC}"/>
              </a:ext>
            </a:extLst>
          </p:cNvPr>
          <p:cNvSpPr>
            <a:spLocks noGrp="1"/>
          </p:cNvSpPr>
          <p:nvPr>
            <p:ph idx="1"/>
          </p:nvPr>
        </p:nvSpPr>
        <p:spPr>
          <a:xfrm>
            <a:off x="561975" y="2375802"/>
            <a:ext cx="10515600" cy="4351338"/>
          </a:xfrm>
        </p:spPr>
        <p:txBody>
          <a:bodyPr/>
          <a:lstStyle/>
          <a:p>
            <a:pPr marL="0" indent="0">
              <a:buNone/>
            </a:pPr>
            <a:r>
              <a:rPr lang="en-US" dirty="0"/>
              <a:t>Golden Rule:</a:t>
            </a:r>
          </a:p>
          <a:p>
            <a:pPr marL="0" indent="0">
              <a:buNone/>
            </a:pPr>
            <a:r>
              <a:rPr lang="en-US" dirty="0"/>
              <a:t>It is better not to vow than to make a vow and not fulfil it</a:t>
            </a:r>
          </a:p>
          <a:p>
            <a:pPr marL="0" indent="0">
              <a:buNone/>
            </a:pPr>
            <a:r>
              <a:rPr lang="en-US" dirty="0"/>
              <a:t>Hebrews 6:18</a:t>
            </a:r>
          </a:p>
          <a:p>
            <a:pPr marL="0" indent="0">
              <a:buNone/>
            </a:pPr>
            <a:r>
              <a:rPr lang="en-US" dirty="0"/>
              <a:t>God did this so that by two unchangeable things (His promise and his oath) in which it is impossible for God to lie, we who have fled to take hold of the hope set before us may be greatly encouraged</a:t>
            </a:r>
          </a:p>
        </p:txBody>
      </p:sp>
    </p:spTree>
    <p:extLst>
      <p:ext uri="{BB962C8B-B14F-4D97-AF65-F5344CB8AC3E}">
        <p14:creationId xmlns:p14="http://schemas.microsoft.com/office/powerpoint/2010/main" val="3852604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F757DC-6CAA-FBE9-68C8-472AB75E906B}"/>
              </a:ext>
            </a:extLst>
          </p:cNvPr>
          <p:cNvSpPr>
            <a:spLocks noGrp="1"/>
          </p:cNvSpPr>
          <p:nvPr>
            <p:ph idx="1"/>
          </p:nvPr>
        </p:nvSpPr>
        <p:spPr>
          <a:xfrm>
            <a:off x="376238" y="1543050"/>
            <a:ext cx="10515600" cy="4772024"/>
          </a:xfrm>
        </p:spPr>
        <p:txBody>
          <a:bodyPr>
            <a:normAutofit fontScale="85000" lnSpcReduction="20000"/>
          </a:bodyPr>
          <a:lstStyle/>
          <a:p>
            <a:pPr marL="0" indent="0">
              <a:buNone/>
            </a:pPr>
            <a:r>
              <a:rPr lang="en-US" dirty="0"/>
              <a:t>Numbers 30:1-2: Moses said to the heads of the tribes of Israel: </a:t>
            </a:r>
          </a:p>
          <a:p>
            <a:pPr marL="0" indent="0">
              <a:buNone/>
            </a:pPr>
            <a:endParaRPr lang="en-US" dirty="0"/>
          </a:p>
          <a:p>
            <a:pPr marL="0" indent="0">
              <a:buNone/>
            </a:pPr>
            <a:r>
              <a:rPr lang="en-US" dirty="0"/>
              <a:t>1“This is what the Lord commands: </a:t>
            </a:r>
          </a:p>
          <a:p>
            <a:pPr marL="0" indent="0">
              <a:buNone/>
            </a:pPr>
            <a:r>
              <a:rPr lang="en-US" dirty="0"/>
              <a:t>2 When a man makes a vow to the Lord or takes an oath to obligate himself by a pledge, he must not break his word but must do everything he said.</a:t>
            </a:r>
          </a:p>
          <a:p>
            <a:pPr marL="0" indent="0">
              <a:buNone/>
            </a:pPr>
            <a:endParaRPr lang="en-US" dirty="0"/>
          </a:p>
          <a:p>
            <a:pPr marL="0" indent="0">
              <a:buNone/>
            </a:pPr>
            <a:r>
              <a:rPr lang="en-US" dirty="0"/>
              <a:t>Deuteronomy 23:21-23  </a:t>
            </a:r>
          </a:p>
          <a:p>
            <a:pPr marL="0" indent="0">
              <a:buNone/>
            </a:pPr>
            <a:endParaRPr lang="en-US" dirty="0"/>
          </a:p>
          <a:p>
            <a:pPr marL="0" indent="0">
              <a:buNone/>
            </a:pPr>
            <a:r>
              <a:rPr lang="en-US" dirty="0"/>
              <a:t>21 </a:t>
            </a:r>
            <a:r>
              <a:rPr lang="en-US" b="1" dirty="0"/>
              <a:t>If you make a vow to the Lord your God</a:t>
            </a:r>
            <a:r>
              <a:rPr lang="en-US" dirty="0"/>
              <a:t>, do not be slow to pay it, for the Lord your God will certainly demand it of you and you will be guilty of sin. </a:t>
            </a:r>
          </a:p>
          <a:p>
            <a:pPr marL="0" indent="0">
              <a:buNone/>
            </a:pPr>
            <a:r>
              <a:rPr lang="en-US" dirty="0"/>
              <a:t>22 But if you refrain from making a vow, you will not be guilty. </a:t>
            </a:r>
          </a:p>
          <a:p>
            <a:pPr marL="0" indent="0">
              <a:buNone/>
            </a:pPr>
            <a:r>
              <a:rPr lang="en-US" dirty="0"/>
              <a:t>23 Whatever your lips utter you must be sure to do, because you made your vow freely to the Lord your God with your own mouth.</a:t>
            </a:r>
            <a:endParaRPr lang="en-MW" dirty="0"/>
          </a:p>
          <a:p>
            <a:pPr marL="0" indent="0">
              <a:buNone/>
            </a:pPr>
            <a:endParaRPr lang="en-MW" dirty="0"/>
          </a:p>
        </p:txBody>
      </p:sp>
    </p:spTree>
    <p:extLst>
      <p:ext uri="{BB962C8B-B14F-4D97-AF65-F5344CB8AC3E}">
        <p14:creationId xmlns:p14="http://schemas.microsoft.com/office/powerpoint/2010/main" val="3995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BD49C-A8F4-EA1A-123B-CA438C9D7CE9}"/>
              </a:ext>
            </a:extLst>
          </p:cNvPr>
          <p:cNvSpPr>
            <a:spLocks noGrp="1"/>
          </p:cNvSpPr>
          <p:nvPr>
            <p:ph type="title"/>
          </p:nvPr>
        </p:nvSpPr>
        <p:spPr>
          <a:xfrm>
            <a:off x="838200" y="365126"/>
            <a:ext cx="10515600" cy="496888"/>
          </a:xfrm>
        </p:spPr>
        <p:txBody>
          <a:bodyPr>
            <a:normAutofit fontScale="90000"/>
          </a:bodyPr>
          <a:lstStyle/>
          <a:p>
            <a:r>
              <a:rPr lang="en-US" dirty="0"/>
              <a:t>Divorce</a:t>
            </a:r>
            <a:endParaRPr lang="en-MW" dirty="0"/>
          </a:p>
        </p:txBody>
      </p:sp>
      <p:sp>
        <p:nvSpPr>
          <p:cNvPr id="3" name="Content Placeholder 2">
            <a:extLst>
              <a:ext uri="{FF2B5EF4-FFF2-40B4-BE49-F238E27FC236}">
                <a16:creationId xmlns:a16="http://schemas.microsoft.com/office/drawing/2014/main" id="{8CB1CC2A-7663-32A3-6141-ADA54C4B7AB8}"/>
              </a:ext>
            </a:extLst>
          </p:cNvPr>
          <p:cNvSpPr>
            <a:spLocks noGrp="1"/>
          </p:cNvSpPr>
          <p:nvPr>
            <p:ph idx="1"/>
          </p:nvPr>
        </p:nvSpPr>
        <p:spPr>
          <a:xfrm>
            <a:off x="642938" y="1829528"/>
            <a:ext cx="10515600" cy="4948238"/>
          </a:xfrm>
        </p:spPr>
        <p:txBody>
          <a:bodyPr>
            <a:normAutofit fontScale="77500" lnSpcReduction="20000"/>
          </a:bodyPr>
          <a:lstStyle/>
          <a:p>
            <a:pPr marL="0" indent="0">
              <a:buNone/>
            </a:pPr>
            <a:r>
              <a:rPr lang="en-US" dirty="0"/>
              <a:t>Divorce (also known as dissolution of marriage) is the process of terminating a </a:t>
            </a:r>
            <a:r>
              <a:rPr lang="en-US" dirty="0">
                <a:hlinkClick r:id="rId2"/>
              </a:rPr>
              <a:t>marriage</a:t>
            </a:r>
            <a:r>
              <a:rPr lang="en-US" dirty="0"/>
              <a:t> or marital union.</a:t>
            </a:r>
          </a:p>
          <a:p>
            <a:pPr marL="0" indent="0">
              <a:buNone/>
            </a:pPr>
            <a:r>
              <a:rPr lang="en-US" dirty="0"/>
              <a:t>Is the process of canceling a marriage vow</a:t>
            </a:r>
          </a:p>
          <a:p>
            <a:pPr marL="0" indent="0">
              <a:buNone/>
            </a:pPr>
            <a:r>
              <a:rPr lang="en-US" dirty="0"/>
              <a:t>Top 10 reasons for divorce</a:t>
            </a:r>
          </a:p>
          <a:p>
            <a:pPr marL="0" indent="0">
              <a:buNone/>
            </a:pPr>
            <a:r>
              <a:rPr lang="en-US" dirty="0"/>
              <a:t>1: Infidelity or an extramarital affair</a:t>
            </a:r>
          </a:p>
          <a:p>
            <a:pPr marL="0" indent="0">
              <a:buNone/>
            </a:pPr>
            <a:r>
              <a:rPr lang="en-US" dirty="0"/>
              <a:t>2: Trouble with finances</a:t>
            </a:r>
          </a:p>
          <a:p>
            <a:pPr marL="0" indent="0">
              <a:buNone/>
            </a:pPr>
            <a:r>
              <a:rPr lang="en-US" dirty="0"/>
              <a:t>3: lack of Communication</a:t>
            </a:r>
          </a:p>
          <a:p>
            <a:pPr marL="0" indent="0">
              <a:buNone/>
            </a:pPr>
            <a:r>
              <a:rPr lang="en-US" dirty="0"/>
              <a:t>4: Constant arguing over the same things over time</a:t>
            </a:r>
          </a:p>
          <a:p>
            <a:pPr marL="0" indent="0">
              <a:buNone/>
            </a:pPr>
            <a:r>
              <a:rPr lang="en-US" dirty="0"/>
              <a:t>5: Body  weight changes</a:t>
            </a:r>
          </a:p>
          <a:p>
            <a:pPr marL="0" indent="0">
              <a:buNone/>
            </a:pPr>
            <a:r>
              <a:rPr lang="en-US" dirty="0"/>
              <a:t>6: Unrealistic expectations</a:t>
            </a:r>
          </a:p>
          <a:p>
            <a:pPr marL="0" indent="0">
              <a:buNone/>
            </a:pPr>
            <a:r>
              <a:rPr lang="en-US" dirty="0"/>
              <a:t>7: Lack of intimacy</a:t>
            </a:r>
          </a:p>
          <a:p>
            <a:pPr marL="0" indent="0">
              <a:buNone/>
            </a:pPr>
            <a:r>
              <a:rPr lang="en-US" dirty="0"/>
              <a:t>8:Lack of equality</a:t>
            </a:r>
          </a:p>
          <a:p>
            <a:pPr marL="0" indent="0">
              <a:buNone/>
            </a:pPr>
            <a:r>
              <a:rPr lang="en-US" dirty="0"/>
              <a:t>9: Not being prepared for marriage</a:t>
            </a:r>
          </a:p>
          <a:p>
            <a:pPr marL="0" indent="0">
              <a:buNone/>
            </a:pPr>
            <a:r>
              <a:rPr lang="en-US" dirty="0"/>
              <a:t>10:  Physical and emotional abuse</a:t>
            </a:r>
          </a:p>
          <a:p>
            <a:endParaRPr lang="en-US" b="1" dirty="0"/>
          </a:p>
          <a:p>
            <a:endParaRPr lang="en-US" dirty="0"/>
          </a:p>
          <a:p>
            <a:endParaRPr lang="en-MW" dirty="0"/>
          </a:p>
        </p:txBody>
      </p:sp>
    </p:spTree>
    <p:extLst>
      <p:ext uri="{BB962C8B-B14F-4D97-AF65-F5344CB8AC3E}">
        <p14:creationId xmlns:p14="http://schemas.microsoft.com/office/powerpoint/2010/main" val="3322513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3A049-7851-DC50-F5B1-960B3B72104F}"/>
              </a:ext>
            </a:extLst>
          </p:cNvPr>
          <p:cNvSpPr>
            <a:spLocks noGrp="1"/>
          </p:cNvSpPr>
          <p:nvPr>
            <p:ph type="title"/>
          </p:nvPr>
        </p:nvSpPr>
        <p:spPr>
          <a:xfrm>
            <a:off x="838200" y="1203338"/>
            <a:ext cx="10515600" cy="1325563"/>
          </a:xfrm>
        </p:spPr>
        <p:txBody>
          <a:bodyPr/>
          <a:lstStyle/>
          <a:p>
            <a:r>
              <a:rPr lang="en-US" dirty="0"/>
              <a:t>Bible and Divorce</a:t>
            </a:r>
            <a:endParaRPr lang="en-MW" dirty="0"/>
          </a:p>
        </p:txBody>
      </p:sp>
      <p:sp>
        <p:nvSpPr>
          <p:cNvPr id="3" name="Content Placeholder 2">
            <a:extLst>
              <a:ext uri="{FF2B5EF4-FFF2-40B4-BE49-F238E27FC236}">
                <a16:creationId xmlns:a16="http://schemas.microsoft.com/office/drawing/2014/main" id="{5A479FA9-A73F-F2FF-1ADE-BAB16ED6D248}"/>
              </a:ext>
            </a:extLst>
          </p:cNvPr>
          <p:cNvSpPr>
            <a:spLocks noGrp="1"/>
          </p:cNvSpPr>
          <p:nvPr>
            <p:ph idx="1"/>
          </p:nvPr>
        </p:nvSpPr>
        <p:spPr>
          <a:xfrm>
            <a:off x="347655" y="2333633"/>
            <a:ext cx="10515600" cy="4300538"/>
          </a:xfrm>
        </p:spPr>
        <p:txBody>
          <a:bodyPr>
            <a:normAutofit fontScale="85000" lnSpcReduction="20000"/>
          </a:bodyPr>
          <a:lstStyle/>
          <a:p>
            <a:r>
              <a:rPr lang="en-US" b="1" dirty="0"/>
              <a:t>Matthew 5:31</a:t>
            </a:r>
          </a:p>
          <a:p>
            <a:endParaRPr lang="en-US" b="1" dirty="0"/>
          </a:p>
          <a:p>
            <a:r>
              <a:rPr lang="en-US" b="1" baseline="30000" dirty="0"/>
              <a:t>31 </a:t>
            </a:r>
            <a:r>
              <a:rPr lang="en-US" dirty="0"/>
              <a:t>“It has been said, ‘Anyone who divorces his wife must give her a certificate of divorce.’</a:t>
            </a:r>
            <a:r>
              <a:rPr lang="en-US" baseline="30000" dirty="0"/>
              <a:t>[</a:t>
            </a:r>
            <a:r>
              <a:rPr lang="en-US" baseline="30000" dirty="0">
                <a:hlinkClick r:id="rId2" tooltip="See footnote f"/>
              </a:rPr>
              <a:t>f</a:t>
            </a:r>
            <a:r>
              <a:rPr lang="en-US" baseline="30000" dirty="0"/>
              <a:t>]</a:t>
            </a:r>
            <a:r>
              <a:rPr lang="en-US" dirty="0"/>
              <a:t> </a:t>
            </a:r>
            <a:r>
              <a:rPr lang="en-US" b="1" baseline="30000" dirty="0"/>
              <a:t>32 </a:t>
            </a:r>
            <a:r>
              <a:rPr lang="en-US" dirty="0"/>
              <a:t>But I tell you that anyone who divorces his wife, except for sexual immorality, makes her the victim of adultery, and anyone who marries a divorced woman commits adultery.</a:t>
            </a:r>
          </a:p>
          <a:p>
            <a:endParaRPr lang="en-US" dirty="0"/>
          </a:p>
          <a:p>
            <a:r>
              <a:rPr lang="en-US" dirty="0"/>
              <a:t>Deuteronomy 24: 1: When a man hath taken a wife, and married her, and it come to pass that she find no favor in his eyes, because he hath found some uncleanness in her: then let him write her a bill of divorcement, and give it in her hand, and send her out of his house.</a:t>
            </a:r>
          </a:p>
          <a:p>
            <a:pPr marL="0" indent="0">
              <a:buNone/>
            </a:pPr>
            <a:br>
              <a:rPr lang="en-US" dirty="0"/>
            </a:br>
            <a:endParaRPr lang="en-MW" dirty="0"/>
          </a:p>
        </p:txBody>
      </p:sp>
    </p:spTree>
    <p:extLst>
      <p:ext uri="{BB962C8B-B14F-4D97-AF65-F5344CB8AC3E}">
        <p14:creationId xmlns:p14="http://schemas.microsoft.com/office/powerpoint/2010/main" val="745434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CCC82-33E9-B37D-451A-2AFE3B1010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34D687-97F5-CB97-F381-1E3842C1AFCC}"/>
              </a:ext>
            </a:extLst>
          </p:cNvPr>
          <p:cNvSpPr>
            <a:spLocks noGrp="1"/>
          </p:cNvSpPr>
          <p:nvPr>
            <p:ph type="title"/>
          </p:nvPr>
        </p:nvSpPr>
        <p:spPr/>
        <p:txBody>
          <a:bodyPr/>
          <a:lstStyle/>
          <a:p>
            <a:r>
              <a:rPr lang="en-US" dirty="0"/>
              <a:t>Bible and Divorce</a:t>
            </a:r>
            <a:endParaRPr lang="en-MW" dirty="0"/>
          </a:p>
        </p:txBody>
      </p:sp>
      <p:sp>
        <p:nvSpPr>
          <p:cNvPr id="3" name="Content Placeholder 2">
            <a:extLst>
              <a:ext uri="{FF2B5EF4-FFF2-40B4-BE49-F238E27FC236}">
                <a16:creationId xmlns:a16="http://schemas.microsoft.com/office/drawing/2014/main" id="{F607AAA1-541A-5512-597B-88689D5A76BE}"/>
              </a:ext>
            </a:extLst>
          </p:cNvPr>
          <p:cNvSpPr>
            <a:spLocks noGrp="1"/>
          </p:cNvSpPr>
          <p:nvPr>
            <p:ph idx="1"/>
          </p:nvPr>
        </p:nvSpPr>
        <p:spPr>
          <a:xfrm>
            <a:off x="347655" y="1257300"/>
            <a:ext cx="10515600" cy="5367338"/>
          </a:xfrm>
        </p:spPr>
        <p:txBody>
          <a:bodyPr>
            <a:normAutofit fontScale="62500" lnSpcReduction="20000"/>
          </a:bodyPr>
          <a:lstStyle/>
          <a:p>
            <a:endParaRPr lang="en-US" b="1" dirty="0"/>
          </a:p>
          <a:p>
            <a:pPr marL="0" indent="0">
              <a:buNone/>
            </a:pPr>
            <a:r>
              <a:rPr lang="en-US" sz="3400" b="1" dirty="0"/>
              <a:t>19 </a:t>
            </a:r>
            <a:r>
              <a:rPr lang="en-US" sz="3400" dirty="0"/>
              <a:t>When Jesus had finished saying these things, he left Galilee and went into the region of Judea to the other side of the Jordan. </a:t>
            </a:r>
            <a:r>
              <a:rPr lang="en-US" sz="3400" b="1" baseline="30000" dirty="0"/>
              <a:t>2 </a:t>
            </a:r>
            <a:r>
              <a:rPr lang="en-US" sz="3400" dirty="0"/>
              <a:t>Large crowds followed him, and he healed them there.</a:t>
            </a:r>
          </a:p>
          <a:p>
            <a:endParaRPr lang="en-US" sz="3400" dirty="0"/>
          </a:p>
          <a:p>
            <a:pPr marL="0" indent="0">
              <a:buNone/>
            </a:pPr>
            <a:r>
              <a:rPr lang="en-US" sz="3400" b="1" baseline="30000" dirty="0"/>
              <a:t>3 </a:t>
            </a:r>
            <a:r>
              <a:rPr lang="en-US" sz="3400" dirty="0"/>
              <a:t>Some Pharisees came to him to test him. They asked, “Is it lawful for a man to divorce his wife for any and every reason?”</a:t>
            </a:r>
          </a:p>
          <a:p>
            <a:endParaRPr lang="en-US" sz="3400" dirty="0"/>
          </a:p>
          <a:p>
            <a:pPr marL="0" indent="0">
              <a:buNone/>
            </a:pPr>
            <a:r>
              <a:rPr lang="en-US" sz="3400" b="1" baseline="30000" dirty="0"/>
              <a:t>4 </a:t>
            </a:r>
            <a:r>
              <a:rPr lang="en-US" sz="3400" dirty="0"/>
              <a:t>“Haven’t you read,” he replied, “that at the beginning the Creator ‘made them male and female,’</a:t>
            </a:r>
            <a:r>
              <a:rPr lang="en-US" sz="3400" baseline="30000" dirty="0"/>
              <a:t>[</a:t>
            </a:r>
            <a:r>
              <a:rPr lang="en-US" sz="3400" baseline="30000" dirty="0">
                <a:hlinkClick r:id="rId2" tooltip="See footnote a"/>
              </a:rPr>
              <a:t>a</a:t>
            </a:r>
            <a:r>
              <a:rPr lang="en-US" sz="3400" baseline="30000" dirty="0"/>
              <a:t>]</a:t>
            </a:r>
            <a:r>
              <a:rPr lang="en-US" sz="3400" dirty="0"/>
              <a:t> </a:t>
            </a:r>
          </a:p>
          <a:p>
            <a:endParaRPr lang="en-US" sz="3400" dirty="0"/>
          </a:p>
          <a:p>
            <a:pPr marL="0" indent="0">
              <a:buNone/>
            </a:pPr>
            <a:r>
              <a:rPr lang="en-US" sz="3400" b="1" baseline="30000" dirty="0"/>
              <a:t>5 </a:t>
            </a:r>
            <a:r>
              <a:rPr lang="en-US" sz="3400" dirty="0"/>
              <a:t>and said, ‘For this reason a man will leave his father and mother and be united to his wife, and the two will become one flesh’</a:t>
            </a:r>
            <a:r>
              <a:rPr lang="en-US" sz="3400" baseline="30000" dirty="0"/>
              <a:t>[</a:t>
            </a:r>
            <a:r>
              <a:rPr lang="en-US" sz="3400" baseline="30000" dirty="0">
                <a:hlinkClick r:id="rId3" tooltip="See footnote b"/>
              </a:rPr>
              <a:t>b</a:t>
            </a:r>
            <a:r>
              <a:rPr lang="en-US" sz="3400" baseline="30000" dirty="0"/>
              <a:t>]</a:t>
            </a:r>
            <a:r>
              <a:rPr lang="en-US" sz="3400" dirty="0"/>
              <a:t>? </a:t>
            </a:r>
          </a:p>
          <a:p>
            <a:endParaRPr lang="en-US" sz="3400" dirty="0"/>
          </a:p>
          <a:p>
            <a:pPr marL="0" indent="0">
              <a:buNone/>
            </a:pPr>
            <a:r>
              <a:rPr lang="en-US" sz="3400" b="1" baseline="30000" dirty="0"/>
              <a:t>6 </a:t>
            </a:r>
            <a:r>
              <a:rPr lang="en-US" sz="3400" dirty="0"/>
              <a:t>So they are no longer two, but one flesh. Therefore, what God has joined together, let no one separate.”</a:t>
            </a:r>
          </a:p>
          <a:p>
            <a:pPr marL="0" indent="0">
              <a:buNone/>
            </a:pPr>
            <a:br>
              <a:rPr lang="en-US" dirty="0"/>
            </a:br>
            <a:endParaRPr lang="en-MW" dirty="0"/>
          </a:p>
        </p:txBody>
      </p:sp>
    </p:spTree>
    <p:extLst>
      <p:ext uri="{BB962C8B-B14F-4D97-AF65-F5344CB8AC3E}">
        <p14:creationId xmlns:p14="http://schemas.microsoft.com/office/powerpoint/2010/main" val="600301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9384B-A2E9-505D-CA40-4E54864E494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5C8753-956E-E319-B5BB-A8313C44B09F}"/>
              </a:ext>
            </a:extLst>
          </p:cNvPr>
          <p:cNvSpPr>
            <a:spLocks noGrp="1"/>
          </p:cNvSpPr>
          <p:nvPr>
            <p:ph idx="1"/>
          </p:nvPr>
        </p:nvSpPr>
        <p:spPr>
          <a:xfrm>
            <a:off x="838200" y="1480930"/>
            <a:ext cx="10393392" cy="4696033"/>
          </a:xfrm>
        </p:spPr>
        <p:txBody>
          <a:bodyPr>
            <a:normAutofit/>
          </a:bodyPr>
          <a:lstStyle/>
          <a:p>
            <a:pPr marL="0" indent="0">
              <a:buNone/>
            </a:pPr>
            <a:r>
              <a:rPr lang="en-US" dirty="0"/>
              <a:t>Introduction</a:t>
            </a:r>
          </a:p>
          <a:p>
            <a:pPr marL="0" indent="0">
              <a:buNone/>
            </a:pPr>
            <a:r>
              <a:rPr lang="en-US" dirty="0"/>
              <a:t>God’s law and vows</a:t>
            </a:r>
          </a:p>
          <a:p>
            <a:pPr marL="0" indent="0">
              <a:buNone/>
            </a:pPr>
            <a:r>
              <a:rPr lang="en-US" dirty="0"/>
              <a:t>Genesis of the Christian vow</a:t>
            </a:r>
          </a:p>
          <a:p>
            <a:pPr marL="0" indent="0">
              <a:buNone/>
            </a:pPr>
            <a:r>
              <a:rPr lang="en-US" dirty="0"/>
              <a:t>The original vow</a:t>
            </a:r>
          </a:p>
          <a:p>
            <a:pPr marL="0" indent="0">
              <a:buNone/>
            </a:pPr>
            <a:r>
              <a:rPr lang="en-US" dirty="0"/>
              <a:t>Biblical definition of marriage</a:t>
            </a:r>
          </a:p>
          <a:p>
            <a:pPr marL="0" indent="0">
              <a:buNone/>
            </a:pPr>
            <a:r>
              <a:rPr lang="en-US" dirty="0"/>
              <a:t>Biblical regulation of vows</a:t>
            </a:r>
          </a:p>
          <a:p>
            <a:pPr marL="0" indent="0">
              <a:buNone/>
            </a:pPr>
            <a:r>
              <a:rPr lang="en-US" dirty="0"/>
              <a:t>Bible and marriage</a:t>
            </a:r>
          </a:p>
          <a:p>
            <a:pPr marL="0" indent="0">
              <a:buNone/>
            </a:pPr>
            <a:r>
              <a:rPr lang="en-US" dirty="0"/>
              <a:t>Bible and divorce</a:t>
            </a:r>
          </a:p>
          <a:p>
            <a:pPr marL="0" indent="0">
              <a:buNone/>
            </a:pPr>
            <a:r>
              <a:rPr lang="en-US" dirty="0"/>
              <a:t>Can we conclude?</a:t>
            </a:r>
          </a:p>
          <a:p>
            <a:pPr marL="0" indent="0">
              <a:buNone/>
            </a:pPr>
            <a:endParaRPr lang="en-MW" dirty="0"/>
          </a:p>
        </p:txBody>
      </p:sp>
    </p:spTree>
    <p:extLst>
      <p:ext uri="{BB962C8B-B14F-4D97-AF65-F5344CB8AC3E}">
        <p14:creationId xmlns:p14="http://schemas.microsoft.com/office/powerpoint/2010/main" val="1237853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F86B8-77E1-0975-E9DD-43D62221F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30DB47-8F43-FDD9-605F-F19AC46FBF9B}"/>
              </a:ext>
            </a:extLst>
          </p:cNvPr>
          <p:cNvSpPr>
            <a:spLocks noGrp="1"/>
          </p:cNvSpPr>
          <p:nvPr>
            <p:ph type="title"/>
          </p:nvPr>
        </p:nvSpPr>
        <p:spPr>
          <a:xfrm>
            <a:off x="838200" y="867053"/>
            <a:ext cx="10515600" cy="1325563"/>
          </a:xfrm>
        </p:spPr>
        <p:txBody>
          <a:bodyPr/>
          <a:lstStyle/>
          <a:p>
            <a:r>
              <a:rPr lang="en-US" dirty="0"/>
              <a:t>Bible and Divorce</a:t>
            </a:r>
            <a:endParaRPr lang="en-MW" dirty="0"/>
          </a:p>
        </p:txBody>
      </p:sp>
      <p:sp>
        <p:nvSpPr>
          <p:cNvPr id="3" name="Content Placeholder 2">
            <a:extLst>
              <a:ext uri="{FF2B5EF4-FFF2-40B4-BE49-F238E27FC236}">
                <a16:creationId xmlns:a16="http://schemas.microsoft.com/office/drawing/2014/main" id="{1BA1EAAF-249F-998C-09CE-FC417B1677F2}"/>
              </a:ext>
            </a:extLst>
          </p:cNvPr>
          <p:cNvSpPr>
            <a:spLocks noGrp="1"/>
          </p:cNvSpPr>
          <p:nvPr>
            <p:ph idx="1"/>
          </p:nvPr>
        </p:nvSpPr>
        <p:spPr/>
        <p:txBody>
          <a:bodyPr>
            <a:normAutofit/>
          </a:bodyPr>
          <a:lstStyle/>
          <a:p>
            <a:pPr marL="0" indent="0">
              <a:buNone/>
            </a:pPr>
            <a:endParaRPr lang="en-US" b="1" baseline="30000" dirty="0"/>
          </a:p>
          <a:p>
            <a:pPr marL="0" indent="0">
              <a:buNone/>
            </a:pPr>
            <a:r>
              <a:rPr lang="en-US" b="1" baseline="30000" dirty="0"/>
              <a:t>7 </a:t>
            </a:r>
            <a:r>
              <a:rPr lang="en-US" dirty="0"/>
              <a:t>“Why then,” they asked, “did Moses command that a man give his wife a certificate of divorce and send her away?”</a:t>
            </a:r>
          </a:p>
          <a:p>
            <a:pPr marL="0" indent="0">
              <a:buNone/>
            </a:pPr>
            <a:r>
              <a:rPr lang="en-US" b="1" baseline="30000" dirty="0"/>
              <a:t>8 </a:t>
            </a:r>
            <a:r>
              <a:rPr lang="en-US" dirty="0"/>
              <a:t>Jesus replied, “Moses permitted you to divorce your wives because your hearts were hard. But it was not this way from the beginning.</a:t>
            </a:r>
          </a:p>
          <a:p>
            <a:pPr marL="0" indent="0">
              <a:buNone/>
            </a:pPr>
            <a:r>
              <a:rPr lang="en-US" dirty="0"/>
              <a:t> </a:t>
            </a:r>
            <a:r>
              <a:rPr lang="en-US" b="1" baseline="30000" dirty="0"/>
              <a:t>9 </a:t>
            </a:r>
            <a:r>
              <a:rPr lang="en-US" dirty="0"/>
              <a:t>I tell you that anyone who divorces his wife, except for sexual immorality, and marries another woman commits adultery.”</a:t>
            </a:r>
          </a:p>
          <a:p>
            <a:pPr marL="0" indent="0">
              <a:buNone/>
            </a:pPr>
            <a:r>
              <a:rPr lang="en-US" b="1" baseline="30000" dirty="0"/>
              <a:t>10 </a:t>
            </a:r>
            <a:r>
              <a:rPr lang="en-US" dirty="0"/>
              <a:t>The disciples said to him, “If this is the situation between a husband and wife, it is better not to marry.”</a:t>
            </a:r>
          </a:p>
          <a:p>
            <a:pPr marL="0" indent="0">
              <a:buNone/>
            </a:pPr>
            <a:endParaRPr lang="en-MW" dirty="0"/>
          </a:p>
        </p:txBody>
      </p:sp>
    </p:spTree>
    <p:extLst>
      <p:ext uri="{BB962C8B-B14F-4D97-AF65-F5344CB8AC3E}">
        <p14:creationId xmlns:p14="http://schemas.microsoft.com/office/powerpoint/2010/main" val="151871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B4480-1989-F1CD-4034-8C3B77653961}"/>
              </a:ext>
            </a:extLst>
          </p:cNvPr>
          <p:cNvSpPr>
            <a:spLocks noGrp="1"/>
          </p:cNvSpPr>
          <p:nvPr>
            <p:ph type="title"/>
          </p:nvPr>
        </p:nvSpPr>
        <p:spPr>
          <a:xfrm>
            <a:off x="681038" y="1112837"/>
            <a:ext cx="10515600" cy="1325563"/>
          </a:xfrm>
        </p:spPr>
        <p:txBody>
          <a:bodyPr>
            <a:normAutofit/>
          </a:bodyPr>
          <a:lstStyle/>
          <a:p>
            <a:r>
              <a:rPr lang="en-US" sz="3600" dirty="0"/>
              <a:t>Why the Pharisees tested Jesus?</a:t>
            </a:r>
            <a:endParaRPr lang="en-MW" sz="3600" dirty="0"/>
          </a:p>
        </p:txBody>
      </p:sp>
      <p:sp>
        <p:nvSpPr>
          <p:cNvPr id="3" name="Content Placeholder 2">
            <a:extLst>
              <a:ext uri="{FF2B5EF4-FFF2-40B4-BE49-F238E27FC236}">
                <a16:creationId xmlns:a16="http://schemas.microsoft.com/office/drawing/2014/main" id="{77E91191-D09C-573F-8D1A-F8BD71E3EBA4}"/>
              </a:ext>
            </a:extLst>
          </p:cNvPr>
          <p:cNvSpPr>
            <a:spLocks noGrp="1"/>
          </p:cNvSpPr>
          <p:nvPr>
            <p:ph idx="1"/>
          </p:nvPr>
        </p:nvSpPr>
        <p:spPr>
          <a:xfrm>
            <a:off x="561975" y="2143116"/>
            <a:ext cx="10515600" cy="4351338"/>
          </a:xfrm>
        </p:spPr>
        <p:txBody>
          <a:bodyPr>
            <a:normAutofit fontScale="85000" lnSpcReduction="10000"/>
          </a:bodyPr>
          <a:lstStyle/>
          <a:p>
            <a:r>
              <a:rPr lang="en-US" dirty="0"/>
              <a:t>The Pharisees saw that Jesus had become famous with his teachings and tested him before the crowds and their own religious establishments.</a:t>
            </a:r>
          </a:p>
          <a:p>
            <a:r>
              <a:rPr lang="en-US" dirty="0"/>
              <a:t>They tested Jesus to entrap him and discredit him before the people</a:t>
            </a:r>
          </a:p>
          <a:p>
            <a:r>
              <a:rPr lang="en-US" dirty="0"/>
              <a:t>There was a problem of divorce in the society that day</a:t>
            </a:r>
          </a:p>
          <a:p>
            <a:r>
              <a:rPr lang="en-US" dirty="0"/>
              <a:t>By asking him if a man can divorce his wife for any and every reason, they thought Jesus would either align with the less popular, more strict interpretation of the law of Moses, that would make him become an enemy with many people. </a:t>
            </a:r>
          </a:p>
          <a:p>
            <a:r>
              <a:rPr lang="en-US" dirty="0"/>
              <a:t>or the more laxed interpretation which would contradict his own previous teachings and make him appear to disregard the law of Moses.</a:t>
            </a:r>
          </a:p>
          <a:p>
            <a:pPr marL="0" indent="0">
              <a:buNone/>
            </a:pPr>
            <a:r>
              <a:rPr lang="en-US" dirty="0"/>
              <a:t>  </a:t>
            </a:r>
            <a:endParaRPr lang="en-MW" dirty="0"/>
          </a:p>
        </p:txBody>
      </p:sp>
    </p:spTree>
    <p:extLst>
      <p:ext uri="{BB962C8B-B14F-4D97-AF65-F5344CB8AC3E}">
        <p14:creationId xmlns:p14="http://schemas.microsoft.com/office/powerpoint/2010/main" val="4730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73AB46-D16C-4CA3-4F5F-FE4326406D09}"/>
              </a:ext>
            </a:extLst>
          </p:cNvPr>
          <p:cNvSpPr>
            <a:spLocks noGrp="1"/>
          </p:cNvSpPr>
          <p:nvPr>
            <p:ph idx="1"/>
          </p:nvPr>
        </p:nvSpPr>
        <p:spPr>
          <a:xfrm>
            <a:off x="838200" y="546340"/>
            <a:ext cx="10515600" cy="5871713"/>
          </a:xfrm>
        </p:spPr>
        <p:txBody>
          <a:bodyPr>
            <a:normAutofit fontScale="92500" lnSpcReduction="20000"/>
          </a:bodyPr>
          <a:lstStyle/>
          <a:p>
            <a:pPr marL="0" indent="0">
              <a:buNone/>
            </a:pPr>
            <a:r>
              <a:rPr lang="en-US" dirty="0"/>
              <a:t>The aim of the pharisees were fourfold</a:t>
            </a:r>
          </a:p>
          <a:p>
            <a:pPr marL="0" indent="0">
              <a:buNone/>
            </a:pPr>
            <a:r>
              <a:rPr lang="en-US" dirty="0"/>
              <a:t>1: To create a trap</a:t>
            </a:r>
          </a:p>
          <a:p>
            <a:pPr marL="0" indent="0">
              <a:buNone/>
            </a:pPr>
            <a:r>
              <a:rPr lang="en-US" dirty="0"/>
              <a:t>They aimed to force Jesus to take a side on the on-going debate over divorce, knowing he would alienate one group or the other or even be accused of contradicting the previous teachings he had made</a:t>
            </a:r>
          </a:p>
          <a:p>
            <a:pPr marL="0" indent="0">
              <a:buNone/>
            </a:pPr>
            <a:r>
              <a:rPr lang="en-US" dirty="0"/>
              <a:t>2: To attack Jesus’ teachings so that they proved that Jesus was not upholding the law of Moses – If he upheld the more rigid view, he would lose popularity from common people who preferred easy ways of divorcing. If he agreed with the looser view, he would contradict Moses’ law and potentially contradict himself</a:t>
            </a:r>
          </a:p>
          <a:p>
            <a:pPr marL="0" indent="0">
              <a:buNone/>
            </a:pPr>
            <a:r>
              <a:rPr lang="en-US" dirty="0"/>
              <a:t>3:  To discredit him publicly – The Pharisees’ goal was to find a reason to accuse Jesus of heresy or to prove he was leading people astray, thereby weakening his influence over the public</a:t>
            </a:r>
          </a:p>
          <a:p>
            <a:pPr marL="0" indent="0">
              <a:buNone/>
            </a:pPr>
            <a:r>
              <a:rPr lang="en-US" dirty="0"/>
              <a:t>4: To align with their own agendas – The Pharisees were divided on the issue of divorce; Rabbi Hillel and Rabii Shammai held opposing views. By presenting the issue to Jesus they sought to exploit this division to their advantage. </a:t>
            </a:r>
            <a:endParaRPr lang="en-MW" dirty="0"/>
          </a:p>
        </p:txBody>
      </p:sp>
    </p:spTree>
    <p:extLst>
      <p:ext uri="{BB962C8B-B14F-4D97-AF65-F5344CB8AC3E}">
        <p14:creationId xmlns:p14="http://schemas.microsoft.com/office/powerpoint/2010/main" val="340688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D2803-AF41-E540-FCB4-CADBB1730D1A}"/>
              </a:ext>
            </a:extLst>
          </p:cNvPr>
          <p:cNvSpPr>
            <a:spLocks noGrp="1"/>
          </p:cNvSpPr>
          <p:nvPr>
            <p:ph type="title"/>
          </p:nvPr>
        </p:nvSpPr>
        <p:spPr>
          <a:xfrm>
            <a:off x="838200" y="563911"/>
            <a:ext cx="10515600" cy="1325563"/>
          </a:xfrm>
        </p:spPr>
        <p:txBody>
          <a:bodyPr/>
          <a:lstStyle/>
          <a:p>
            <a:r>
              <a:rPr lang="en-US" dirty="0"/>
              <a:t>Can we conclude?</a:t>
            </a:r>
            <a:endParaRPr lang="en-MW" dirty="0"/>
          </a:p>
        </p:txBody>
      </p:sp>
      <p:sp>
        <p:nvSpPr>
          <p:cNvPr id="3" name="Content Placeholder 2">
            <a:extLst>
              <a:ext uri="{FF2B5EF4-FFF2-40B4-BE49-F238E27FC236}">
                <a16:creationId xmlns:a16="http://schemas.microsoft.com/office/drawing/2014/main" id="{222E58D0-16FC-A029-6883-7E070C461A66}"/>
              </a:ext>
            </a:extLst>
          </p:cNvPr>
          <p:cNvSpPr>
            <a:spLocks noGrp="1"/>
          </p:cNvSpPr>
          <p:nvPr>
            <p:ph idx="1"/>
          </p:nvPr>
        </p:nvSpPr>
        <p:spPr>
          <a:xfrm>
            <a:off x="376029" y="2103918"/>
            <a:ext cx="10515600" cy="4351338"/>
          </a:xfrm>
        </p:spPr>
        <p:txBody>
          <a:bodyPr>
            <a:normAutofit lnSpcReduction="10000"/>
          </a:bodyPr>
          <a:lstStyle/>
          <a:p>
            <a:pPr marL="0" indent="0">
              <a:buNone/>
            </a:pPr>
            <a:r>
              <a:rPr lang="en-US" dirty="0"/>
              <a:t>Paul’s letter to the Corinthians</a:t>
            </a:r>
          </a:p>
          <a:p>
            <a:pPr marL="0" indent="0">
              <a:buNone/>
            </a:pPr>
            <a:r>
              <a:rPr lang="en-US" dirty="0"/>
              <a:t>1 Corinthian 7:</a:t>
            </a:r>
          </a:p>
          <a:p>
            <a:pPr marL="0" indent="0">
              <a:buNone/>
            </a:pPr>
            <a:r>
              <a:rPr lang="en-US" dirty="0"/>
              <a:t>1Now for the matters you wrote about: “It is good for a man not to have sexual relations with a woman.” </a:t>
            </a:r>
            <a:r>
              <a:rPr lang="en-US" b="1" baseline="30000" dirty="0"/>
              <a:t>2 </a:t>
            </a:r>
            <a:r>
              <a:rPr lang="en-US" dirty="0"/>
              <a:t>But since sexual immorality is occurring, each man should have sexual relations with his own wife, and each woman with her own husband.</a:t>
            </a:r>
          </a:p>
          <a:p>
            <a:pPr marL="0" indent="0">
              <a:buNone/>
            </a:pPr>
            <a:r>
              <a:rPr lang="en-US" dirty="0"/>
              <a:t>8 Now to the unmarried</a:t>
            </a:r>
            <a:r>
              <a:rPr lang="en-US" baseline="30000" dirty="0"/>
              <a:t>[</a:t>
            </a:r>
            <a:r>
              <a:rPr lang="en-US" baseline="30000" dirty="0">
                <a:hlinkClick r:id="rId2" tooltip="See footnote a"/>
              </a:rPr>
              <a:t>a</a:t>
            </a:r>
            <a:r>
              <a:rPr lang="en-US" baseline="30000" dirty="0"/>
              <a:t>]</a:t>
            </a:r>
            <a:r>
              <a:rPr lang="en-US" dirty="0"/>
              <a:t> and the widows I say: It is good for them to stay unmarried, as I do. </a:t>
            </a:r>
          </a:p>
          <a:p>
            <a:pPr marL="0" indent="0">
              <a:buNone/>
            </a:pPr>
            <a:r>
              <a:rPr lang="en-US" b="1" baseline="30000" dirty="0"/>
              <a:t>9 </a:t>
            </a:r>
            <a:r>
              <a:rPr lang="en-US" dirty="0"/>
              <a:t>But if they cannot control themselves, they should marry, for it is better to marry than to burn with passion.</a:t>
            </a:r>
            <a:endParaRPr lang="en-MW" dirty="0"/>
          </a:p>
        </p:txBody>
      </p:sp>
    </p:spTree>
    <p:extLst>
      <p:ext uri="{BB962C8B-B14F-4D97-AF65-F5344CB8AC3E}">
        <p14:creationId xmlns:p14="http://schemas.microsoft.com/office/powerpoint/2010/main" val="2653283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6FECC4-4BBD-957A-DC9C-08075A60CED2}"/>
              </a:ext>
            </a:extLst>
          </p:cNvPr>
          <p:cNvSpPr>
            <a:spLocks noGrp="1"/>
          </p:cNvSpPr>
          <p:nvPr>
            <p:ph idx="1"/>
          </p:nvPr>
        </p:nvSpPr>
        <p:spPr/>
        <p:txBody>
          <a:bodyPr>
            <a:normAutofit lnSpcReduction="10000"/>
          </a:bodyPr>
          <a:lstStyle/>
          <a:p>
            <a:pPr marL="0" indent="0">
              <a:buNone/>
            </a:pPr>
            <a:r>
              <a:rPr lang="en-US" b="1" baseline="30000" dirty="0"/>
              <a:t>10 </a:t>
            </a:r>
            <a:r>
              <a:rPr lang="en-US" dirty="0"/>
              <a:t>To the married I give this command (not I, but the Lord): A wife must not separate from her husband. </a:t>
            </a:r>
          </a:p>
          <a:p>
            <a:endParaRPr lang="en-US" dirty="0"/>
          </a:p>
          <a:p>
            <a:pPr marL="0" indent="0">
              <a:buNone/>
            </a:pPr>
            <a:r>
              <a:rPr lang="en-US" b="1" baseline="30000" dirty="0"/>
              <a:t>11 </a:t>
            </a:r>
            <a:r>
              <a:rPr lang="en-US" dirty="0"/>
              <a:t>But if she does, she must remain unmarried or else be reconciled to her husband. And a husband must not divorce his wife.</a:t>
            </a:r>
          </a:p>
          <a:p>
            <a:pPr marL="0" indent="0">
              <a:buNone/>
            </a:pPr>
            <a:endParaRPr lang="en-US" dirty="0"/>
          </a:p>
          <a:p>
            <a:pPr marL="0" indent="0">
              <a:buNone/>
            </a:pPr>
            <a:r>
              <a:rPr lang="en-US" dirty="0"/>
              <a:t>Paul knew the power of a vow and how to go back to God when you break it during immorality</a:t>
            </a:r>
          </a:p>
          <a:p>
            <a:pPr marL="0" indent="0">
              <a:buNone/>
            </a:pPr>
            <a:endParaRPr lang="en-US" dirty="0"/>
          </a:p>
          <a:p>
            <a:pPr marL="0" indent="0">
              <a:buNone/>
            </a:pPr>
            <a:r>
              <a:rPr lang="en-US" dirty="0"/>
              <a:t>God is consistent with his words</a:t>
            </a:r>
            <a:endParaRPr lang="en-MW" dirty="0"/>
          </a:p>
        </p:txBody>
      </p:sp>
    </p:spTree>
    <p:extLst>
      <p:ext uri="{BB962C8B-B14F-4D97-AF65-F5344CB8AC3E}">
        <p14:creationId xmlns:p14="http://schemas.microsoft.com/office/powerpoint/2010/main" val="179435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B5492-A5B0-D410-E851-30BAA9CBC8C0}"/>
              </a:ext>
            </a:extLst>
          </p:cNvPr>
          <p:cNvSpPr>
            <a:spLocks noGrp="1"/>
          </p:cNvSpPr>
          <p:nvPr>
            <p:ph type="title"/>
          </p:nvPr>
        </p:nvSpPr>
        <p:spPr/>
        <p:txBody>
          <a:bodyPr/>
          <a:lstStyle/>
          <a:p>
            <a:r>
              <a:rPr lang="en-US" dirty="0"/>
              <a:t>God Hates Divorce</a:t>
            </a:r>
            <a:endParaRPr lang="en-MW" dirty="0"/>
          </a:p>
        </p:txBody>
      </p:sp>
      <p:sp>
        <p:nvSpPr>
          <p:cNvPr id="3" name="Content Placeholder 2">
            <a:extLst>
              <a:ext uri="{FF2B5EF4-FFF2-40B4-BE49-F238E27FC236}">
                <a16:creationId xmlns:a16="http://schemas.microsoft.com/office/drawing/2014/main" id="{BECE2770-A324-AC74-D7DA-22F9D89404AD}"/>
              </a:ext>
            </a:extLst>
          </p:cNvPr>
          <p:cNvSpPr>
            <a:spLocks noGrp="1"/>
          </p:cNvSpPr>
          <p:nvPr>
            <p:ph idx="1"/>
          </p:nvPr>
        </p:nvSpPr>
        <p:spPr/>
        <p:txBody>
          <a:bodyPr>
            <a:normAutofit fontScale="92500"/>
          </a:bodyPr>
          <a:lstStyle/>
          <a:p>
            <a:pPr marL="0" indent="0">
              <a:buNone/>
            </a:pPr>
            <a:r>
              <a:rPr lang="en-US" dirty="0"/>
              <a:t>Malachi 2:13-16</a:t>
            </a:r>
          </a:p>
          <a:p>
            <a:pPr marL="0" indent="0">
              <a:buNone/>
            </a:pPr>
            <a:r>
              <a:rPr lang="en-US" dirty="0"/>
              <a:t>“God hates divorce”</a:t>
            </a:r>
          </a:p>
          <a:p>
            <a:pPr marL="0" indent="0">
              <a:buNone/>
            </a:pPr>
            <a:r>
              <a:rPr lang="en-US" dirty="0"/>
              <a:t>Commitment and faithfulness to the marriage vow is the only way to go.</a:t>
            </a:r>
          </a:p>
          <a:p>
            <a:pPr marL="0" indent="0">
              <a:buNone/>
            </a:pPr>
            <a:endParaRPr lang="en-US" dirty="0"/>
          </a:p>
          <a:p>
            <a:pPr marL="0" indent="0">
              <a:buNone/>
            </a:pPr>
            <a:r>
              <a:rPr lang="en-US" dirty="0"/>
              <a:t>Physical effects of divorce</a:t>
            </a:r>
          </a:p>
          <a:p>
            <a:pPr marL="0" indent="0">
              <a:buNone/>
            </a:pPr>
            <a:r>
              <a:rPr lang="en-US" dirty="0"/>
              <a:t>Children –struggle with step-parents, grow while disliking one parent </a:t>
            </a:r>
          </a:p>
          <a:p>
            <a:pPr marL="0" indent="0">
              <a:buNone/>
            </a:pPr>
            <a:r>
              <a:rPr lang="en-US" dirty="0"/>
              <a:t>Relatives – Creates enmity among couples’ relatives</a:t>
            </a:r>
          </a:p>
          <a:p>
            <a:pPr marL="0" indent="0">
              <a:buNone/>
            </a:pPr>
            <a:r>
              <a:rPr lang="en-US" dirty="0"/>
              <a:t>Church – Undergoes reproach, commitment to church goes down</a:t>
            </a:r>
          </a:p>
          <a:p>
            <a:pPr marL="0" indent="0">
              <a:buNone/>
            </a:pPr>
            <a:endParaRPr lang="en-US" dirty="0"/>
          </a:p>
          <a:p>
            <a:endParaRPr lang="en-MW" dirty="0"/>
          </a:p>
        </p:txBody>
      </p:sp>
    </p:spTree>
    <p:extLst>
      <p:ext uri="{BB962C8B-B14F-4D97-AF65-F5344CB8AC3E}">
        <p14:creationId xmlns:p14="http://schemas.microsoft.com/office/powerpoint/2010/main" val="38324470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863B-43A7-0464-E71D-59B62D14E00D}"/>
              </a:ext>
            </a:extLst>
          </p:cNvPr>
          <p:cNvSpPr>
            <a:spLocks noGrp="1"/>
          </p:cNvSpPr>
          <p:nvPr>
            <p:ph type="title"/>
          </p:nvPr>
        </p:nvSpPr>
        <p:spPr/>
        <p:txBody>
          <a:bodyPr>
            <a:normAutofit/>
          </a:bodyPr>
          <a:lstStyle/>
          <a:p>
            <a:r>
              <a:rPr lang="en-US" sz="3600" dirty="0"/>
              <a:t>Golden Question: Why did God make infidelity the only acceptable reason for divorce?</a:t>
            </a:r>
            <a:endParaRPr lang="en-MW" sz="3600" dirty="0"/>
          </a:p>
        </p:txBody>
      </p:sp>
      <p:sp>
        <p:nvSpPr>
          <p:cNvPr id="3" name="Content Placeholder 2">
            <a:extLst>
              <a:ext uri="{FF2B5EF4-FFF2-40B4-BE49-F238E27FC236}">
                <a16:creationId xmlns:a16="http://schemas.microsoft.com/office/drawing/2014/main" id="{A7E18E8A-2957-4A34-8DCD-2DE1A06F16AF}"/>
              </a:ext>
            </a:extLst>
          </p:cNvPr>
          <p:cNvSpPr>
            <a:spLocks noGrp="1"/>
          </p:cNvSpPr>
          <p:nvPr>
            <p:ph idx="1"/>
          </p:nvPr>
        </p:nvSpPr>
        <p:spPr/>
        <p:txBody>
          <a:bodyPr>
            <a:normAutofit fontScale="92500" lnSpcReduction="10000"/>
          </a:bodyPr>
          <a:lstStyle/>
          <a:p>
            <a:pPr marL="0" indent="0">
              <a:buNone/>
            </a:pPr>
            <a:r>
              <a:rPr lang="en-US" dirty="0"/>
              <a:t>Infidelity breaks the fundamental trust and “one flesh” union that God intended for marriage, which also breaks God’s covenant with man.</a:t>
            </a:r>
          </a:p>
          <a:p>
            <a:pPr marL="0" indent="0">
              <a:buNone/>
            </a:pPr>
            <a:r>
              <a:rPr lang="en-US" dirty="0"/>
              <a:t>Infidelity leads to:</a:t>
            </a:r>
          </a:p>
          <a:p>
            <a:pPr marL="0" indent="0">
              <a:buNone/>
            </a:pPr>
            <a:endParaRPr lang="en-US" dirty="0"/>
          </a:p>
          <a:p>
            <a:pPr marL="0" indent="0">
              <a:buNone/>
            </a:pPr>
            <a:r>
              <a:rPr lang="en-US" dirty="0"/>
              <a:t>1: Violation of the sacred covenant</a:t>
            </a:r>
          </a:p>
          <a:p>
            <a:pPr marL="0" indent="0">
              <a:buNone/>
            </a:pPr>
            <a:r>
              <a:rPr lang="en-US" dirty="0"/>
              <a:t>2: Violation of the “one flesh” union between the couples</a:t>
            </a:r>
          </a:p>
          <a:p>
            <a:pPr marL="0" indent="0">
              <a:buNone/>
            </a:pPr>
            <a:r>
              <a:rPr lang="en-US" dirty="0"/>
              <a:t>Infidelity makes a distinction with other marital problems. While the other marital problems may be severe, infidelity severs the foundational bond in a way that other marital problems do not.</a:t>
            </a:r>
          </a:p>
          <a:p>
            <a:pPr marL="0" indent="0">
              <a:buNone/>
            </a:pPr>
            <a:r>
              <a:rPr lang="en-US" dirty="0"/>
              <a:t>The ideal marriage is a lifelong commitment that should not be broken and infidelity is the only exception to that rule.</a:t>
            </a:r>
          </a:p>
          <a:p>
            <a:pPr marL="0" indent="0">
              <a:buNone/>
            </a:pPr>
            <a:endParaRPr lang="en-US" dirty="0"/>
          </a:p>
          <a:p>
            <a:endParaRPr lang="en-MW" dirty="0"/>
          </a:p>
        </p:txBody>
      </p:sp>
    </p:spTree>
    <p:extLst>
      <p:ext uri="{BB962C8B-B14F-4D97-AF65-F5344CB8AC3E}">
        <p14:creationId xmlns:p14="http://schemas.microsoft.com/office/powerpoint/2010/main" val="4289128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01088-0031-04DE-CEDB-4586E50A8054}"/>
              </a:ext>
            </a:extLst>
          </p:cNvPr>
          <p:cNvSpPr>
            <a:spLocks noGrp="1"/>
          </p:cNvSpPr>
          <p:nvPr>
            <p:ph type="title"/>
          </p:nvPr>
        </p:nvSpPr>
        <p:spPr/>
        <p:txBody>
          <a:bodyPr/>
          <a:lstStyle/>
          <a:p>
            <a:r>
              <a:rPr lang="en-US" dirty="0"/>
              <a:t>Thank you for your kind attention</a:t>
            </a:r>
            <a:endParaRPr lang="en-MW" dirty="0"/>
          </a:p>
        </p:txBody>
      </p:sp>
    </p:spTree>
    <p:extLst>
      <p:ext uri="{BB962C8B-B14F-4D97-AF65-F5344CB8AC3E}">
        <p14:creationId xmlns:p14="http://schemas.microsoft.com/office/powerpoint/2010/main" val="998926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B5CB7-BAE6-2E4B-EFE9-99FBD5490A2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1043F5-A4D6-0DF5-62CA-94D0992B8692}"/>
              </a:ext>
            </a:extLst>
          </p:cNvPr>
          <p:cNvSpPr>
            <a:spLocks noGrp="1"/>
          </p:cNvSpPr>
          <p:nvPr>
            <p:ph idx="1"/>
          </p:nvPr>
        </p:nvSpPr>
        <p:spPr>
          <a:xfrm>
            <a:off x="838200" y="1480930"/>
            <a:ext cx="10393392" cy="4696033"/>
          </a:xfrm>
        </p:spPr>
        <p:txBody>
          <a:bodyPr>
            <a:normAutofit/>
          </a:bodyPr>
          <a:lstStyle/>
          <a:p>
            <a:pPr marL="0" indent="0">
              <a:buNone/>
            </a:pPr>
            <a:r>
              <a:rPr lang="en-US" dirty="0"/>
              <a:t>The Bible does not contain specific “Wedding vows”</a:t>
            </a:r>
          </a:p>
          <a:p>
            <a:pPr marL="0" indent="0">
              <a:buNone/>
            </a:pPr>
            <a:r>
              <a:rPr lang="en-US" dirty="0"/>
              <a:t>The Bible lays out principles for a faithful and enduring marriage covenant</a:t>
            </a:r>
          </a:p>
          <a:p>
            <a:pPr marL="0" indent="0">
              <a:buNone/>
            </a:pPr>
            <a:r>
              <a:rPr lang="en-US" dirty="0"/>
              <a:t>It is reflected in the marriage vow that promises to love, honor and cherish and remain faithful for better or worse</a:t>
            </a:r>
          </a:p>
          <a:p>
            <a:pPr marL="0" indent="0">
              <a:buNone/>
            </a:pPr>
            <a:r>
              <a:rPr lang="en-US" dirty="0"/>
              <a:t>These vows are understood as solemn, binding promises before God and to each other</a:t>
            </a:r>
          </a:p>
          <a:p>
            <a:pPr marL="0" indent="0">
              <a:buNone/>
            </a:pPr>
            <a:r>
              <a:rPr lang="en-US" dirty="0"/>
              <a:t>They are based on the biblical concepts of love, unity, and commitment found in Genesis 2:24; Ephesians 5:22-33.</a:t>
            </a:r>
            <a:endParaRPr lang="en-MW" dirty="0"/>
          </a:p>
        </p:txBody>
      </p:sp>
    </p:spTree>
    <p:extLst>
      <p:ext uri="{BB962C8B-B14F-4D97-AF65-F5344CB8AC3E}">
        <p14:creationId xmlns:p14="http://schemas.microsoft.com/office/powerpoint/2010/main" val="4209414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6DF91-7AC1-80DF-C030-18603FE3E28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A31600-DB57-F516-EA1F-BEAA527014D4}"/>
              </a:ext>
            </a:extLst>
          </p:cNvPr>
          <p:cNvSpPr>
            <a:spLocks noGrp="1"/>
          </p:cNvSpPr>
          <p:nvPr>
            <p:ph idx="1"/>
          </p:nvPr>
        </p:nvSpPr>
        <p:spPr>
          <a:xfrm>
            <a:off x="1407371" y="1845524"/>
            <a:ext cx="10393392" cy="3974260"/>
          </a:xfrm>
        </p:spPr>
        <p:txBody>
          <a:bodyPr>
            <a:normAutofit/>
          </a:bodyPr>
          <a:lstStyle/>
          <a:p>
            <a:pPr marL="0" indent="0">
              <a:buNone/>
            </a:pPr>
            <a:r>
              <a:rPr lang="en-US" dirty="0"/>
              <a:t>The law and the vows</a:t>
            </a:r>
          </a:p>
          <a:p>
            <a:endParaRPr lang="en-US" dirty="0"/>
          </a:p>
          <a:p>
            <a:pPr marL="0" indent="0">
              <a:buNone/>
            </a:pPr>
            <a:r>
              <a:rPr lang="en-US" dirty="0"/>
              <a:t>Under the law, vows are legalistic or religious rules and personal pledges.</a:t>
            </a:r>
          </a:p>
          <a:p>
            <a:endParaRPr lang="en-US" dirty="0"/>
          </a:p>
          <a:p>
            <a:pPr marL="0" indent="0">
              <a:buNone/>
            </a:pPr>
            <a:r>
              <a:rPr lang="en-US" dirty="0"/>
              <a:t>The Mosaic law provides specific regulations for biblical vows, emphasizing that they are serious, voluntary, and must be fulfilled unless a lawful impediment exists.</a:t>
            </a:r>
          </a:p>
          <a:p>
            <a:endParaRPr lang="en-US" dirty="0"/>
          </a:p>
          <a:p>
            <a:endParaRPr lang="en-US" dirty="0"/>
          </a:p>
        </p:txBody>
      </p:sp>
    </p:spTree>
    <p:extLst>
      <p:ext uri="{BB962C8B-B14F-4D97-AF65-F5344CB8AC3E}">
        <p14:creationId xmlns:p14="http://schemas.microsoft.com/office/powerpoint/2010/main" val="833499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68817-BB17-10AB-BE9B-50C8A5091A06}"/>
              </a:ext>
            </a:extLst>
          </p:cNvPr>
          <p:cNvSpPr>
            <a:spLocks noGrp="1"/>
          </p:cNvSpPr>
          <p:nvPr>
            <p:ph type="title"/>
          </p:nvPr>
        </p:nvSpPr>
        <p:spPr/>
        <p:txBody>
          <a:bodyPr/>
          <a:lstStyle/>
          <a:p>
            <a:r>
              <a:rPr lang="en-US" dirty="0"/>
              <a:t>The Genesis of the Christian Marriage vow</a:t>
            </a:r>
            <a:endParaRPr lang="en-MW" dirty="0"/>
          </a:p>
        </p:txBody>
      </p:sp>
      <p:sp>
        <p:nvSpPr>
          <p:cNvPr id="3" name="Content Placeholder 2">
            <a:extLst>
              <a:ext uri="{FF2B5EF4-FFF2-40B4-BE49-F238E27FC236}">
                <a16:creationId xmlns:a16="http://schemas.microsoft.com/office/drawing/2014/main" id="{3BB0A0D5-7153-615F-BFF4-09862E9D5FB8}"/>
              </a:ext>
            </a:extLst>
          </p:cNvPr>
          <p:cNvSpPr>
            <a:spLocks noGrp="1"/>
          </p:cNvSpPr>
          <p:nvPr>
            <p:ph idx="1"/>
          </p:nvPr>
        </p:nvSpPr>
        <p:spPr/>
        <p:txBody>
          <a:bodyPr>
            <a:normAutofit fontScale="77500" lnSpcReduction="20000"/>
          </a:bodyPr>
          <a:lstStyle/>
          <a:p>
            <a:r>
              <a:rPr lang="en-US" dirty="0"/>
              <a:t>The wedding vows as we know them originated in what is known as the Book of Common Prayer (BCP,) a liturgical book used by the churches of the Anglican </a:t>
            </a:r>
            <a:r>
              <a:rPr lang="en-US" dirty="0">
                <a:hlinkClick r:id="rId2"/>
              </a:rPr>
              <a:t>Communion</a:t>
            </a:r>
            <a:r>
              <a:rPr lang="en-US" dirty="0"/>
              <a:t>.</a:t>
            </a:r>
          </a:p>
          <a:p>
            <a:endParaRPr lang="en-US" dirty="0"/>
          </a:p>
          <a:p>
            <a:r>
              <a:rPr lang="en-US" dirty="0"/>
              <a:t>Originally published in 1549 under what then was the Church of England, during the reign of Edward VI, the BCP was written by Thomas Cranmer, Archbishop of Canterbury — although it was followed soon thereafter by edited versions just a few years later.</a:t>
            </a:r>
          </a:p>
          <a:p>
            <a:endParaRPr lang="en-US" dirty="0"/>
          </a:p>
          <a:p>
            <a:r>
              <a:rPr lang="en-US" dirty="0"/>
              <a:t>The BCP has served and still serves, as the source of the proper “procedures” and prayers to be followed for not only marriage, but also for baptism, confirmations, funerals, communion, morning and evening prayers, prayers for the sick, and more — along with the weekly service epistle and gospel readings. It pretty much runs the gamut of the dos and don’ts of worship and prayer.</a:t>
            </a:r>
          </a:p>
          <a:p>
            <a:endParaRPr lang="en-MW" dirty="0"/>
          </a:p>
        </p:txBody>
      </p:sp>
    </p:spTree>
    <p:extLst>
      <p:ext uri="{BB962C8B-B14F-4D97-AF65-F5344CB8AC3E}">
        <p14:creationId xmlns:p14="http://schemas.microsoft.com/office/powerpoint/2010/main" val="414314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D26485-8312-F9E3-8FE4-7EAE531C7ED4}"/>
              </a:ext>
            </a:extLst>
          </p:cNvPr>
          <p:cNvSpPr>
            <a:spLocks noGrp="1"/>
          </p:cNvSpPr>
          <p:nvPr>
            <p:ph idx="1"/>
          </p:nvPr>
        </p:nvSpPr>
        <p:spPr>
          <a:xfrm>
            <a:off x="314318" y="271463"/>
            <a:ext cx="10515600" cy="5905500"/>
          </a:xfrm>
        </p:spPr>
        <p:txBody>
          <a:bodyPr/>
          <a:lstStyle/>
          <a:p>
            <a:endParaRPr lang="en-US" dirty="0"/>
          </a:p>
          <a:p>
            <a:r>
              <a:rPr lang="en-US" dirty="0"/>
              <a:t>While the Book of Common Prayer dates to the 16</a:t>
            </a:r>
            <a:r>
              <a:rPr lang="en-US" baseline="30000" dirty="0"/>
              <a:t>th</a:t>
            </a:r>
            <a:r>
              <a:rPr lang="en-US" dirty="0"/>
              <a:t> century, it is not the first place such vows can be found. In fact, they date back to the Sarum, as far back as the 11</a:t>
            </a:r>
            <a:r>
              <a:rPr lang="en-US" baseline="30000" dirty="0"/>
              <a:t>th</a:t>
            </a:r>
            <a:r>
              <a:rPr lang="en-US" dirty="0"/>
              <a:t> century.</a:t>
            </a:r>
          </a:p>
          <a:p>
            <a:endParaRPr lang="en-US" dirty="0"/>
          </a:p>
          <a:p>
            <a:r>
              <a:rPr lang="en-US" dirty="0"/>
              <a:t>The Sarum was the Latin liturgical form used in the English Church for centuries before the BCP. Even the expression “tying the knot,” while its actual history is uncertain, goes back to early-century traditions.</a:t>
            </a:r>
          </a:p>
          <a:p>
            <a:endParaRPr lang="en-US" dirty="0"/>
          </a:p>
          <a:p>
            <a:r>
              <a:rPr lang="en-US" dirty="0"/>
              <a:t>The original version of the vows actually required the bride — and only the bride — to vow to obey her husband.</a:t>
            </a:r>
            <a:endParaRPr lang="en-MW" dirty="0"/>
          </a:p>
        </p:txBody>
      </p:sp>
    </p:spTree>
    <p:extLst>
      <p:ext uri="{BB962C8B-B14F-4D97-AF65-F5344CB8AC3E}">
        <p14:creationId xmlns:p14="http://schemas.microsoft.com/office/powerpoint/2010/main" val="3276722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1BE82B-EA80-578D-28A7-E59C92F8E61E}"/>
              </a:ext>
            </a:extLst>
          </p:cNvPr>
          <p:cNvSpPr>
            <a:spLocks noGrp="1"/>
          </p:cNvSpPr>
          <p:nvPr>
            <p:ph idx="1"/>
          </p:nvPr>
        </p:nvSpPr>
        <p:spPr>
          <a:xfrm>
            <a:off x="328607" y="558792"/>
            <a:ext cx="10515600" cy="4351338"/>
          </a:xfrm>
        </p:spPr>
        <p:txBody>
          <a:bodyPr>
            <a:normAutofit lnSpcReduction="10000"/>
          </a:bodyPr>
          <a:lstStyle/>
          <a:p>
            <a:r>
              <a:rPr lang="en-US" dirty="0"/>
              <a:t>It is not surprising that most modern wording no longer includes that quite one-sided commitment. But other very important — and often overlooked — words of the original wedding vows have also been removed. And we seldom hear them today.</a:t>
            </a:r>
          </a:p>
          <a:p>
            <a:endParaRPr lang="en-US" dirty="0"/>
          </a:p>
          <a:p>
            <a:r>
              <a:rPr lang="en-US" dirty="0"/>
              <a:t>And therein lies the crux of what it means to utter the wedding vows. What it means to be married, </a:t>
            </a:r>
          </a:p>
          <a:p>
            <a:endParaRPr lang="en-US" dirty="0"/>
          </a:p>
          <a:p>
            <a:r>
              <a:rPr lang="en-US" dirty="0"/>
              <a:t>“Therefore what God has joined together, let no one separate” (</a:t>
            </a:r>
            <a:r>
              <a:rPr lang="en-US" dirty="0">
                <a:hlinkClick r:id="rId2"/>
              </a:rPr>
              <a:t>Mark 10:9</a:t>
            </a:r>
            <a:r>
              <a:rPr lang="en-US" dirty="0"/>
              <a:t>).</a:t>
            </a:r>
            <a:endParaRPr lang="en-MW" dirty="0"/>
          </a:p>
        </p:txBody>
      </p:sp>
    </p:spTree>
    <p:extLst>
      <p:ext uri="{BB962C8B-B14F-4D97-AF65-F5344CB8AC3E}">
        <p14:creationId xmlns:p14="http://schemas.microsoft.com/office/powerpoint/2010/main" val="2189531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46304-4327-F8E2-0623-AB541FC3F31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5B22DD-0F4D-A93C-A7F8-ACAF7446067D}"/>
              </a:ext>
            </a:extLst>
          </p:cNvPr>
          <p:cNvSpPr>
            <a:spLocks noGrp="1"/>
          </p:cNvSpPr>
          <p:nvPr>
            <p:ph idx="1"/>
          </p:nvPr>
        </p:nvSpPr>
        <p:spPr>
          <a:xfrm>
            <a:off x="838200" y="950517"/>
            <a:ext cx="10167938" cy="5496291"/>
          </a:xfrm>
        </p:spPr>
        <p:txBody>
          <a:bodyPr>
            <a:normAutofit fontScale="92500"/>
          </a:bodyPr>
          <a:lstStyle/>
          <a:p>
            <a:pPr marL="0" indent="0">
              <a:buNone/>
            </a:pPr>
            <a:endParaRPr lang="en-US" dirty="0"/>
          </a:p>
          <a:p>
            <a:pPr marL="0" indent="0">
              <a:buNone/>
            </a:pPr>
            <a:r>
              <a:rPr lang="en-US" dirty="0"/>
              <a:t>“Till death do us part” is part of the words of a Christian marriage vow.</a:t>
            </a:r>
          </a:p>
          <a:p>
            <a:pPr marL="0" indent="0">
              <a:buNone/>
            </a:pPr>
            <a:r>
              <a:rPr lang="en-US" dirty="0"/>
              <a:t>The vow contain words: “</a:t>
            </a:r>
            <a:r>
              <a:rPr lang="en-US" b="1" dirty="0"/>
              <a:t>Promise to love, cherish, honor, and remain faithful to one another”</a:t>
            </a:r>
            <a:r>
              <a:rPr lang="en-US" dirty="0"/>
              <a:t>. </a:t>
            </a:r>
          </a:p>
          <a:p>
            <a:pPr marL="0" indent="0">
              <a:buNone/>
            </a:pPr>
            <a:endParaRPr lang="en-US" dirty="0"/>
          </a:p>
          <a:p>
            <a:pPr marL="0" indent="0">
              <a:buNone/>
            </a:pPr>
            <a:r>
              <a:rPr lang="en-US" dirty="0"/>
              <a:t>The vow emphasizes faith, love, and lifelong commitment in the context of a Christ-centered marriage. </a:t>
            </a:r>
          </a:p>
          <a:p>
            <a:pPr marL="0" indent="0">
              <a:buNone/>
            </a:pPr>
            <a:endParaRPr lang="en-US" dirty="0"/>
          </a:p>
          <a:p>
            <a:pPr marL="0" indent="0">
              <a:buNone/>
            </a:pPr>
            <a:r>
              <a:rPr lang="en-US" dirty="0"/>
              <a:t>Repeat after the officiating clergy; “I ____, take you, _____, to be my lawfully wedded husband / wife, to have and to hold, from this day forward, for better, for worse, for richer, for poorer, in sickness and in health, to love and to cherish, until death do us part /for as long as we both shall live. This is my solemn vow.</a:t>
            </a:r>
            <a:endParaRPr lang="en-MW" dirty="0"/>
          </a:p>
        </p:txBody>
      </p:sp>
    </p:spTree>
    <p:extLst>
      <p:ext uri="{BB962C8B-B14F-4D97-AF65-F5344CB8AC3E}">
        <p14:creationId xmlns:p14="http://schemas.microsoft.com/office/powerpoint/2010/main" val="2682132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6877D-079C-645A-A1EF-F0F860C30DF6}"/>
              </a:ext>
            </a:extLst>
          </p:cNvPr>
          <p:cNvSpPr>
            <a:spLocks noGrp="1"/>
          </p:cNvSpPr>
          <p:nvPr>
            <p:ph type="title"/>
          </p:nvPr>
        </p:nvSpPr>
        <p:spPr/>
        <p:txBody>
          <a:bodyPr/>
          <a:lstStyle/>
          <a:p>
            <a:r>
              <a:rPr lang="en-US" dirty="0"/>
              <a:t>The Original Vow</a:t>
            </a:r>
            <a:endParaRPr lang="en-MW" dirty="0"/>
          </a:p>
        </p:txBody>
      </p:sp>
      <p:sp>
        <p:nvSpPr>
          <p:cNvPr id="3" name="Content Placeholder 2">
            <a:extLst>
              <a:ext uri="{FF2B5EF4-FFF2-40B4-BE49-F238E27FC236}">
                <a16:creationId xmlns:a16="http://schemas.microsoft.com/office/drawing/2014/main" id="{A4E86370-AC52-4E93-B3A4-0AD8FCB56D9E}"/>
              </a:ext>
            </a:extLst>
          </p:cNvPr>
          <p:cNvSpPr>
            <a:spLocks noGrp="1"/>
          </p:cNvSpPr>
          <p:nvPr>
            <p:ph idx="1"/>
          </p:nvPr>
        </p:nvSpPr>
        <p:spPr/>
        <p:txBody>
          <a:bodyPr/>
          <a:lstStyle/>
          <a:p>
            <a:endParaRPr lang="en-US" dirty="0"/>
          </a:p>
          <a:p>
            <a:r>
              <a:rPr lang="en-US" dirty="0"/>
              <a:t>“to have and to hold from this day forward, for better or for worse, for richer or for poorer, in sickness and in health, to love and to cherish, till death do us part, </a:t>
            </a:r>
            <a:r>
              <a:rPr lang="en-US" i="1" dirty="0"/>
              <a:t>according to God’s holy law, and this is my solemn vow” </a:t>
            </a:r>
            <a:r>
              <a:rPr lang="en-US" dirty="0"/>
              <a:t>(Emphasis added). According to God’s holy law. And this is my solemn vow.”</a:t>
            </a:r>
          </a:p>
          <a:p>
            <a:endParaRPr lang="en-MW" dirty="0"/>
          </a:p>
        </p:txBody>
      </p:sp>
    </p:spTree>
    <p:extLst>
      <p:ext uri="{BB962C8B-B14F-4D97-AF65-F5344CB8AC3E}">
        <p14:creationId xmlns:p14="http://schemas.microsoft.com/office/powerpoint/2010/main" val="2998538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3D3D3D"/>
      </a:dk1>
      <a:lt1>
        <a:sysClr val="window" lastClr="FFFAE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367</TotalTime>
  <Words>2678</Words>
  <Application>Microsoft Office PowerPoint</Application>
  <PresentationFormat>Widescreen</PresentationFormat>
  <Paragraphs>190</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Aptos</vt:lpstr>
      <vt:lpstr>Aptos Display</vt:lpstr>
      <vt:lpstr>Arial</vt:lpstr>
      <vt:lpstr>Office Theme</vt:lpstr>
      <vt:lpstr>Till Death Do Us Part? A Christian View on Commitment and Divorce</vt:lpstr>
      <vt:lpstr>PowerPoint Presentation</vt:lpstr>
      <vt:lpstr>PowerPoint Presentation</vt:lpstr>
      <vt:lpstr>PowerPoint Presentation</vt:lpstr>
      <vt:lpstr>The Genesis of the Christian Marriage vow</vt:lpstr>
      <vt:lpstr>PowerPoint Presentation</vt:lpstr>
      <vt:lpstr>PowerPoint Presentation</vt:lpstr>
      <vt:lpstr>PowerPoint Presentation</vt:lpstr>
      <vt:lpstr>The Original Vow</vt:lpstr>
      <vt:lpstr>The Biblical Definition of Marriage </vt:lpstr>
      <vt:lpstr>PowerPoint Presentation</vt:lpstr>
      <vt:lpstr>PowerPoint Presentation</vt:lpstr>
      <vt:lpstr>PowerPoint Presentation</vt:lpstr>
      <vt:lpstr>PowerPoint Presentation</vt:lpstr>
      <vt:lpstr>Regulations about Vows</vt:lpstr>
      <vt:lpstr>PowerPoint Presentation</vt:lpstr>
      <vt:lpstr>Divorce</vt:lpstr>
      <vt:lpstr>Bible and Divorce</vt:lpstr>
      <vt:lpstr>Bible and Divorce</vt:lpstr>
      <vt:lpstr>Bible and Divorce</vt:lpstr>
      <vt:lpstr>Why the Pharisees tested Jesus?</vt:lpstr>
      <vt:lpstr>PowerPoint Presentation</vt:lpstr>
      <vt:lpstr>Can we conclude?</vt:lpstr>
      <vt:lpstr>PowerPoint Presentation</vt:lpstr>
      <vt:lpstr>God Hates Divorce</vt:lpstr>
      <vt:lpstr>Golden Question: Why did God make infidelity the only acceptable reason for divorce?</vt:lpstr>
      <vt:lpstr>Thank you for your kind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Alfred Maluwa</dc:creator>
  <cp:lastModifiedBy>Dr. Alfred Maluwa</cp:lastModifiedBy>
  <cp:revision>7</cp:revision>
  <dcterms:created xsi:type="dcterms:W3CDTF">2025-10-08T12:11:48Z</dcterms:created>
  <dcterms:modified xsi:type="dcterms:W3CDTF">2025-10-15T03:50:49Z</dcterms:modified>
</cp:coreProperties>
</file>